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a:t>
            </a:r>
            <a:r>
              <a:rPr lang="en"/>
              <a:t>everyone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 will be discussing classification models and inferences we made using data from Chicago Car Crashes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b75a65b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b75a65b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Commas in counts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697dfec9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697dfec9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Change the x-axis labels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Bigger labels - add bar labels. Add callout around weekend. Spend more time on this graph. </a:t>
            </a:r>
            <a:endParaRPr>
              <a:solidFill>
                <a:schemeClr val="dk1"/>
              </a:solidFill>
            </a:endParaRPr>
          </a:p>
          <a:p>
            <a:pPr indent="0" lvl="0" marL="0" rtl="0" algn="l">
              <a:spcBef>
                <a:spcPts val="0"/>
              </a:spcBef>
              <a:spcAft>
                <a:spcPts val="0"/>
              </a:spcAft>
              <a:buNone/>
            </a:pPr>
            <a:r>
              <a:rPr lang="en">
                <a:solidFill>
                  <a:schemeClr val="dk1"/>
                </a:solidFill>
              </a:rPr>
              <a:t>Give some hypothesis on why this could be.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697dfec9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697dfec9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697dfe528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697dfe528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investigated several iterations of machine learning modeling.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b75a59578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b75a59578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697dfec9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697dfec9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697dfec9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697dfec9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t>The model helped up infer that Conditions of the drive are actually more important than the driver and their actions.</a:t>
            </a:r>
            <a:endParaRPr sz="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b75a5957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b75a5957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road condition is important in reducing traffic accidents. Potholes in the road should be filled quickly to avoid unsafe maneuvers. Roads need to be cleared of sand and dirt regularly to improve traction. Perhaps the city could introduce policies to reduce traffic speed when roads are wet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Headlights from the vehicle is not enough. Increasing the number of street lights on the road will allow drivers to better prepare for what’s ahead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Fixing traffic devices is very important. Lack of order on the roads will lead accidents that will result in injury</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Decrease words put an icon</a:t>
            </a:r>
            <a:endParaRPr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697dfec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697dfec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b75a59578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b75a59578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look at location of these accidents to see if there are any underlying causes. Maybe there are blind corners at a specific intersection that lead to traffic accidents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Information about the department of transportation’s budget would also help tailor our recommendations.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more time, we would also investigate the traffic incidents that occurred during the day. Perhaps there are patterns that we could identify that would help further reduce injury in traffic accidents</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Delete some words. </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b75a595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fb75a595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little about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Noble, Lenore and myself, Jakub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b75a59578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b75a59578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b75a59578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b75a59578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697dfec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697dfec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b75a59578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b75a59578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b75a595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b75a595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 we’re going to present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Our Stakeholder and their Interests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Our data and how we prepared it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Our Modeling Process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Evaluations we made from our model</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Recommendations we drew from those evaluations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Discuss some factors to keep in mind for future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697dfec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697dfec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b75a59578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b75a59578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Stakeholder is Chicago DOT.</a:t>
            </a:r>
            <a:endParaRPr sz="1050">
              <a:solidFill>
                <a:schemeClr val="dk1"/>
              </a:solidFill>
              <a:highlight>
                <a:srgbClr val="FFFFFF"/>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Prioritizes keeping roads safe and maintained</a:t>
            </a:r>
            <a:endParaRPr sz="1050">
              <a:solidFill>
                <a:schemeClr val="dk1"/>
              </a:solidFill>
              <a:highlight>
                <a:srgbClr val="FFFFFF"/>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Set out to see if we could correctly classify car crashes in which the drivers were injured.</a:t>
            </a:r>
            <a:endParaRPr sz="1050">
              <a:solidFill>
                <a:schemeClr val="dk1"/>
              </a:solidFill>
              <a:highlight>
                <a:srgbClr val="FFFFFF"/>
              </a:highlight>
            </a:endParaRPr>
          </a:p>
          <a:p>
            <a:pPr indent="0" lvl="0" marL="0" rtl="0" algn="just">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For the City of Chicago DOT, we set out to learn what factors contribute to </a:t>
            </a:r>
            <a:r>
              <a:rPr b="1" lang="en" sz="1050">
                <a:solidFill>
                  <a:schemeClr val="dk1"/>
                </a:solidFill>
                <a:highlight>
                  <a:srgbClr val="FFFFFF"/>
                </a:highlight>
              </a:rPr>
              <a:t>night time </a:t>
            </a:r>
            <a:r>
              <a:rPr lang="en" sz="1050">
                <a:solidFill>
                  <a:schemeClr val="dk1"/>
                </a:solidFill>
                <a:highlight>
                  <a:srgbClr val="FFFFFF"/>
                </a:highlight>
              </a:rPr>
              <a:t>traffic accidents resulting in </a:t>
            </a:r>
            <a:r>
              <a:rPr b="1" lang="en" sz="1050">
                <a:solidFill>
                  <a:schemeClr val="dk1"/>
                </a:solidFill>
                <a:highlight>
                  <a:srgbClr val="FFFFFF"/>
                </a:highlight>
              </a:rPr>
              <a:t>injury</a:t>
            </a:r>
            <a:endParaRPr b="1" sz="1050">
              <a:solidFill>
                <a:schemeClr val="dk1"/>
              </a:solidFill>
              <a:highlight>
                <a:srgbClr val="FFFFFF"/>
              </a:highlight>
            </a:endParaRPr>
          </a:p>
          <a:p>
            <a:pPr indent="-295275" lvl="0" marL="736600" marR="279400" rtl="0" algn="l">
              <a:lnSpc>
                <a:spcPct val="142857"/>
              </a:lnSpc>
              <a:spcBef>
                <a:spcPts val="2200"/>
              </a:spcBef>
              <a:spcAft>
                <a:spcPts val="0"/>
              </a:spcAft>
              <a:buClr>
                <a:schemeClr val="dk1"/>
              </a:buClr>
              <a:buSzPts val="1050"/>
              <a:buChar char="●"/>
            </a:pPr>
            <a:r>
              <a:rPr b="1" lang="en" sz="1050">
                <a:solidFill>
                  <a:schemeClr val="dk1"/>
                </a:solidFill>
                <a:highlight>
                  <a:srgbClr val="FFFFFF"/>
                </a:highlight>
              </a:rPr>
              <a:t>Severe</a:t>
            </a:r>
            <a:r>
              <a:rPr lang="en" sz="1050">
                <a:solidFill>
                  <a:schemeClr val="dk1"/>
                </a:solidFill>
                <a:highlight>
                  <a:srgbClr val="FFFFFF"/>
                </a:highlight>
              </a:rPr>
              <a:t> traffic incidents we defined as FATAL + injury related from the INJURY_TYPE column.</a:t>
            </a:r>
            <a:endParaRPr sz="1050">
              <a:solidFill>
                <a:schemeClr val="dk1"/>
              </a:solidFill>
              <a:highlight>
                <a:srgbClr val="FFFFFF"/>
              </a:highlight>
            </a:endParaRPr>
          </a:p>
          <a:p>
            <a:pPr indent="-295275" lvl="0" marL="736600" marR="279400" rtl="0" algn="l">
              <a:lnSpc>
                <a:spcPct val="142857"/>
              </a:lnSpc>
              <a:spcBef>
                <a:spcPts val="0"/>
              </a:spcBef>
              <a:spcAft>
                <a:spcPts val="0"/>
              </a:spcAft>
              <a:buClr>
                <a:schemeClr val="dk1"/>
              </a:buClr>
              <a:buSzPts val="1050"/>
              <a:buChar char="●"/>
            </a:pPr>
            <a:r>
              <a:rPr b="1" lang="en" sz="1050">
                <a:solidFill>
                  <a:schemeClr val="dk1"/>
                </a:solidFill>
                <a:highlight>
                  <a:srgbClr val="FFFFFF"/>
                </a:highlight>
              </a:rPr>
              <a:t>Night</a:t>
            </a:r>
            <a:r>
              <a:rPr lang="en" sz="1050">
                <a:solidFill>
                  <a:schemeClr val="dk1"/>
                </a:solidFill>
                <a:highlight>
                  <a:srgbClr val="FFFFFF"/>
                </a:highlight>
              </a:rPr>
              <a:t> we defined as the hours between 10pm to 6 am, or hours 22 through 6 in the CRASH_HOUR column.</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697dfec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697dfec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Given the massive amount of data we had to work with, we decided to fine </a:t>
            </a:r>
            <a:r>
              <a:rPr lang="en" sz="1050">
                <a:solidFill>
                  <a:schemeClr val="dk1"/>
                </a:solidFill>
                <a:highlight>
                  <a:schemeClr val="lt1"/>
                </a:highlight>
              </a:rPr>
              <a:t>tune</a:t>
            </a:r>
            <a:r>
              <a:rPr lang="en" sz="1050">
                <a:solidFill>
                  <a:schemeClr val="dk1"/>
                </a:solidFill>
                <a:highlight>
                  <a:schemeClr val="lt1"/>
                </a:highlight>
              </a:rPr>
              <a:t> our focus f</a:t>
            </a:r>
            <a:r>
              <a:rPr lang="en" sz="1050">
                <a:solidFill>
                  <a:schemeClr val="dk1"/>
                </a:solidFill>
                <a:highlight>
                  <a:schemeClr val="lt1"/>
                </a:highlight>
              </a:rPr>
              <a:t>or the City of Chicago DOT.</a:t>
            </a:r>
            <a:endParaRPr sz="1050">
              <a:solidFill>
                <a:schemeClr val="dk1"/>
              </a:solidFill>
              <a:highlight>
                <a:schemeClr val="lt1"/>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set out to learn specifically what leads to </a:t>
            </a:r>
            <a:r>
              <a:rPr b="1" lang="en" sz="1050">
                <a:solidFill>
                  <a:schemeClr val="dk1"/>
                </a:solidFill>
                <a:highlight>
                  <a:schemeClr val="lt1"/>
                </a:highlight>
              </a:rPr>
              <a:t>night time </a:t>
            </a:r>
            <a:r>
              <a:rPr lang="en" sz="1050">
                <a:solidFill>
                  <a:schemeClr val="dk1"/>
                </a:solidFill>
                <a:highlight>
                  <a:schemeClr val="lt1"/>
                </a:highlight>
              </a:rPr>
              <a:t>traffic accidents resulting in the drive reporting some sort of </a:t>
            </a:r>
            <a:r>
              <a:rPr b="1" lang="en" sz="1050">
                <a:solidFill>
                  <a:schemeClr val="dk1"/>
                </a:solidFill>
                <a:highlight>
                  <a:schemeClr val="lt1"/>
                </a:highlight>
              </a:rPr>
              <a:t>injury</a:t>
            </a:r>
            <a:endParaRPr b="1" sz="1050">
              <a:solidFill>
                <a:schemeClr val="dk1"/>
              </a:solidFill>
              <a:highlight>
                <a:schemeClr val="lt1"/>
              </a:highlight>
            </a:endParaRPr>
          </a:p>
          <a:p>
            <a:pPr indent="0" lvl="0" marL="0" rtl="0" algn="just">
              <a:lnSpc>
                <a:spcPct val="115000"/>
              </a:lnSpc>
              <a:spcBef>
                <a:spcPts val="1100"/>
              </a:spcBef>
              <a:spcAft>
                <a:spcPts val="0"/>
              </a:spcAft>
              <a:buClr>
                <a:schemeClr val="dk1"/>
              </a:buClr>
              <a:buSzPts val="1100"/>
              <a:buFont typeface="Arial"/>
              <a:buNone/>
            </a:pPr>
            <a:r>
              <a:rPr b="1" lang="en" sz="1050">
                <a:solidFill>
                  <a:schemeClr val="dk1"/>
                </a:solidFill>
                <a:highlight>
                  <a:schemeClr val="lt1"/>
                </a:highlight>
              </a:rPr>
              <a:t>Hours of 10 pm - 6 am only words we need</a:t>
            </a:r>
            <a:endParaRPr b="1" sz="1050">
              <a:solidFill>
                <a:schemeClr val="dk1"/>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b75a59578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b75a59578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using Road Condition, Device Condition, Lighting, Crash Day and weather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best model inferred accidents involving injury </a:t>
            </a:r>
            <a:r>
              <a:rPr lang="en">
                <a:solidFill>
                  <a:schemeClr val="dk1"/>
                </a:solidFill>
              </a:rPr>
              <a:t>with an 87% accuracy.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Pass it along to Lenore to take us into data understanding and preparation.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BLUFF</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697dfec9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697dfec9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lenore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b75a59578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b75a59578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0" y="115388"/>
            <a:ext cx="9144000" cy="576000"/>
          </a:xfrm>
          <a:prstGeom prst="rect">
            <a:avLst/>
          </a:prstGeom>
          <a:noFill/>
          <a:ln>
            <a:noFill/>
          </a:ln>
        </p:spPr>
        <p:txBody>
          <a:bodyPr anchorCtr="0" anchor="ctr" bIns="45700" lIns="91425" spcFirstLastPara="1" rIns="91425" wrap="square" tIns="45700">
            <a:normAutofit/>
          </a:bodyPr>
          <a:lstStyle>
            <a:lvl1pPr indent="-228600" lvl="0" marL="457200" marR="0" rtl="0" algn="ctr">
              <a:spcBef>
                <a:spcPts val="72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406400" lvl="1" marL="914400" marR="0" rtl="0" algn="l">
              <a:spcBef>
                <a:spcPts val="12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2" name="Google Shape;52;p13"/>
          <p:cNvSpPr txBox="1"/>
          <p:nvPr>
            <p:ph idx="2" type="body"/>
          </p:nvPr>
        </p:nvSpPr>
        <p:spPr>
          <a:xfrm>
            <a:off x="0" y="699542"/>
            <a:ext cx="9144000" cy="288000"/>
          </a:xfrm>
          <a:prstGeom prst="rect">
            <a:avLst/>
          </a:prstGeom>
          <a:noFill/>
          <a:ln>
            <a:noFill/>
          </a:ln>
        </p:spPr>
        <p:txBody>
          <a:bodyPr anchorCtr="0" anchor="ctr" bIns="45700" lIns="91425" spcFirstLastPara="1" rIns="91425" wrap="square" tIns="45700">
            <a:normAutofit/>
          </a:bodyPr>
          <a:lstStyle>
            <a:lvl1pPr indent="-228600" lvl="0" marL="457200" marR="0" rtl="0" algn="ctr">
              <a:spcBef>
                <a:spcPts val="28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406400" lvl="1" marL="914400" marR="0" rtl="0" algn="l">
              <a:spcBef>
                <a:spcPts val="12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github.com/nobletang" TargetMode="External"/><Relationship Id="rId4" Type="http://schemas.openxmlformats.org/officeDocument/2006/relationships/hyperlink" Target="http://github.com/lperconti" TargetMode="External"/><Relationship Id="rId9" Type="http://schemas.openxmlformats.org/officeDocument/2006/relationships/image" Target="../media/image5.png"/><Relationship Id="rId5" Type="http://schemas.openxmlformats.org/officeDocument/2006/relationships/hyperlink" Target="http://github.com/Jakubryb" TargetMode="External"/><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ata.cityofchicago.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8" name="Google Shape;58;p14"/>
          <p:cNvSpPr txBox="1"/>
          <p:nvPr>
            <p:ph type="ctrTitle"/>
          </p:nvPr>
        </p:nvSpPr>
        <p:spPr>
          <a:xfrm>
            <a:off x="0" y="0"/>
            <a:ext cx="5935500" cy="75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CHICAGO CAR CRASHES</a:t>
            </a:r>
            <a:endParaRPr sz="3600"/>
          </a:p>
        </p:txBody>
      </p:sp>
      <p:sp>
        <p:nvSpPr>
          <p:cNvPr id="59" name="Google Shape;59;p14"/>
          <p:cNvSpPr txBox="1"/>
          <p:nvPr>
            <p:ph idx="1" type="subTitle"/>
          </p:nvPr>
        </p:nvSpPr>
        <p:spPr>
          <a:xfrm>
            <a:off x="4649400" y="4395225"/>
            <a:ext cx="4494600" cy="6045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By Noble, Lenore and Jakub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3" title="Points scored"/>
          <p:cNvPicPr preferRelativeResize="0"/>
          <p:nvPr/>
        </p:nvPicPr>
        <p:blipFill rotWithShape="1">
          <a:blip r:embed="rId3">
            <a:alphaModFix/>
          </a:blip>
          <a:srcRect b="0" l="760" r="-760" t="0"/>
          <a:stretch/>
        </p:blipFill>
        <p:spPr>
          <a:xfrm>
            <a:off x="432876" y="248400"/>
            <a:ext cx="8183301" cy="4517650"/>
          </a:xfrm>
          <a:prstGeom prst="rect">
            <a:avLst/>
          </a:prstGeom>
          <a:noFill/>
          <a:ln>
            <a:noFill/>
          </a:ln>
        </p:spPr>
      </p:pic>
      <p:grpSp>
        <p:nvGrpSpPr>
          <p:cNvPr id="246" name="Google Shape;246;p23"/>
          <p:cNvGrpSpPr/>
          <p:nvPr/>
        </p:nvGrpSpPr>
        <p:grpSpPr>
          <a:xfrm>
            <a:off x="-2251" y="4772175"/>
            <a:ext cx="8030864" cy="371400"/>
            <a:chOff x="-2251" y="4772175"/>
            <a:chExt cx="7118929" cy="371400"/>
          </a:xfrm>
        </p:grpSpPr>
        <p:grpSp>
          <p:nvGrpSpPr>
            <p:cNvPr id="247" name="Google Shape;247;p23"/>
            <p:cNvGrpSpPr/>
            <p:nvPr/>
          </p:nvGrpSpPr>
          <p:grpSpPr>
            <a:xfrm>
              <a:off x="-2251" y="4772175"/>
              <a:ext cx="7118929" cy="371400"/>
              <a:chOff x="73950" y="4772175"/>
              <a:chExt cx="8363403" cy="371400"/>
            </a:xfrm>
          </p:grpSpPr>
          <p:grpSp>
            <p:nvGrpSpPr>
              <p:cNvPr id="248" name="Google Shape;248;p23"/>
              <p:cNvGrpSpPr/>
              <p:nvPr/>
            </p:nvGrpSpPr>
            <p:grpSpPr>
              <a:xfrm>
                <a:off x="73950" y="4772175"/>
                <a:ext cx="8363403" cy="371400"/>
                <a:chOff x="73950" y="4772175"/>
                <a:chExt cx="8363403" cy="371400"/>
              </a:xfrm>
            </p:grpSpPr>
            <p:grpSp>
              <p:nvGrpSpPr>
                <p:cNvPr id="249" name="Google Shape;249;p23"/>
                <p:cNvGrpSpPr/>
                <p:nvPr/>
              </p:nvGrpSpPr>
              <p:grpSpPr>
                <a:xfrm>
                  <a:off x="73950" y="4772175"/>
                  <a:ext cx="6991931" cy="371323"/>
                  <a:chOff x="2740" y="0"/>
                  <a:chExt cx="11221202" cy="812700"/>
                </a:xfrm>
              </p:grpSpPr>
              <p:sp>
                <p:nvSpPr>
                  <p:cNvPr id="250" name="Google Shape;250;p23"/>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252" name="Google Shape;252;p23"/>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254" name="Google Shape;254;p23"/>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257" name="Google Shape;257;p23"/>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259" name="Google Shape;259;p23"/>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3"/>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261" name="Google Shape;261;p23"/>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4" title="Points scored"/>
          <p:cNvPicPr preferRelativeResize="0"/>
          <p:nvPr/>
        </p:nvPicPr>
        <p:blipFill>
          <a:blip r:embed="rId3">
            <a:alphaModFix/>
          </a:blip>
          <a:stretch>
            <a:fillRect/>
          </a:stretch>
        </p:blipFill>
        <p:spPr>
          <a:xfrm>
            <a:off x="589212" y="0"/>
            <a:ext cx="7965576" cy="4796550"/>
          </a:xfrm>
          <a:prstGeom prst="rect">
            <a:avLst/>
          </a:prstGeom>
          <a:noFill/>
          <a:ln>
            <a:noFill/>
          </a:ln>
        </p:spPr>
      </p:pic>
      <p:grpSp>
        <p:nvGrpSpPr>
          <p:cNvPr id="267" name="Google Shape;267;p24"/>
          <p:cNvGrpSpPr/>
          <p:nvPr/>
        </p:nvGrpSpPr>
        <p:grpSpPr>
          <a:xfrm>
            <a:off x="-2251" y="4772175"/>
            <a:ext cx="8030864" cy="371400"/>
            <a:chOff x="-2251" y="4772175"/>
            <a:chExt cx="7118929" cy="371400"/>
          </a:xfrm>
        </p:grpSpPr>
        <p:grpSp>
          <p:nvGrpSpPr>
            <p:cNvPr id="268" name="Google Shape;268;p24"/>
            <p:cNvGrpSpPr/>
            <p:nvPr/>
          </p:nvGrpSpPr>
          <p:grpSpPr>
            <a:xfrm>
              <a:off x="-2251" y="4772175"/>
              <a:ext cx="7118929" cy="371400"/>
              <a:chOff x="73950" y="4772175"/>
              <a:chExt cx="8363403" cy="371400"/>
            </a:xfrm>
          </p:grpSpPr>
          <p:grpSp>
            <p:nvGrpSpPr>
              <p:cNvPr id="269" name="Google Shape;269;p24"/>
              <p:cNvGrpSpPr/>
              <p:nvPr/>
            </p:nvGrpSpPr>
            <p:grpSpPr>
              <a:xfrm>
                <a:off x="73950" y="4772175"/>
                <a:ext cx="8363403" cy="371400"/>
                <a:chOff x="73950" y="4772175"/>
                <a:chExt cx="8363403" cy="371400"/>
              </a:xfrm>
            </p:grpSpPr>
            <p:grpSp>
              <p:nvGrpSpPr>
                <p:cNvPr id="270" name="Google Shape;270;p24"/>
                <p:cNvGrpSpPr/>
                <p:nvPr/>
              </p:nvGrpSpPr>
              <p:grpSpPr>
                <a:xfrm>
                  <a:off x="73950" y="4772175"/>
                  <a:ext cx="6991931" cy="371323"/>
                  <a:chOff x="2740" y="0"/>
                  <a:chExt cx="11221202" cy="812700"/>
                </a:xfrm>
              </p:grpSpPr>
              <p:sp>
                <p:nvSpPr>
                  <p:cNvPr id="271" name="Google Shape;271;p24"/>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273" name="Google Shape;273;p24"/>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275" name="Google Shape;275;p24"/>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278" name="Google Shape;278;p24"/>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280" name="Google Shape;280;p24"/>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4"/>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282" name="Google Shape;282;p24"/>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
        <p:nvSpPr>
          <p:cNvPr id="283" name="Google Shape;283;p24"/>
          <p:cNvSpPr/>
          <p:nvPr/>
        </p:nvSpPr>
        <p:spPr>
          <a:xfrm>
            <a:off x="1574442" y="740556"/>
            <a:ext cx="879600" cy="388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301817" y="740556"/>
            <a:ext cx="1810200" cy="388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8" name="Shape 288"/>
        <p:cNvGrpSpPr/>
        <p:nvPr/>
      </p:nvGrpSpPr>
      <p:grpSpPr>
        <a:xfrm>
          <a:off x="0" y="0"/>
          <a:ext cx="0" cy="0"/>
          <a:chOff x="0" y="0"/>
          <a:chExt cx="0" cy="0"/>
        </a:xfrm>
      </p:grpSpPr>
      <p:sp>
        <p:nvSpPr>
          <p:cNvPr id="289" name="Google Shape;289;p25"/>
          <p:cNvSpPr txBox="1"/>
          <p:nvPr>
            <p:ph idx="4294967295" type="ctrTitle"/>
          </p:nvPr>
        </p:nvSpPr>
        <p:spPr>
          <a:xfrm>
            <a:off x="490000" y="1443450"/>
            <a:ext cx="59355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Modeling + Evaluation</a:t>
            </a:r>
            <a:endParaRPr sz="4000"/>
          </a:p>
        </p:txBody>
      </p:sp>
      <p:sp>
        <p:nvSpPr>
          <p:cNvPr id="290" name="Google Shape;290;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1" name="Google Shape;291;p25"/>
          <p:cNvPicPr preferRelativeResize="0"/>
          <p:nvPr/>
        </p:nvPicPr>
        <p:blipFill>
          <a:blip r:embed="rId3">
            <a:alphaModFix/>
          </a:blip>
          <a:stretch>
            <a:fillRect/>
          </a:stretch>
        </p:blipFill>
        <p:spPr>
          <a:xfrm>
            <a:off x="5886425" y="1253175"/>
            <a:ext cx="2637150" cy="263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Iterations</a:t>
            </a:r>
            <a:endParaRPr/>
          </a:p>
        </p:txBody>
      </p:sp>
      <p:sp>
        <p:nvSpPr>
          <p:cNvPr id="297" name="Google Shape;297;p26"/>
          <p:cNvSpPr txBox="1"/>
          <p:nvPr>
            <p:ph idx="1" type="body"/>
          </p:nvPr>
        </p:nvSpPr>
        <p:spPr>
          <a:xfrm>
            <a:off x="311700" y="1387550"/>
            <a:ext cx="3308400" cy="2538000"/>
          </a:xfrm>
          <a:prstGeom prst="rect">
            <a:avLst/>
          </a:prstGeom>
          <a:ln cap="flat" cmpd="sng" w="9525">
            <a:solidFill>
              <a:srgbClr val="674EA7"/>
            </a:solidFill>
            <a:prstDash val="solid"/>
            <a:round/>
            <a:headEnd len="sm" w="sm" type="none"/>
            <a:tailEnd len="sm" w="sm" type="none"/>
          </a:ln>
        </p:spPr>
        <p:txBody>
          <a:bodyPr anchorCtr="0" anchor="t" bIns="91425" lIns="91425" spcFirstLastPara="1" rIns="91425" wrap="square" tIns="91425">
            <a:normAutofit lnSpcReduction="20000"/>
          </a:bodyPr>
          <a:lstStyle/>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Traffic Control Device Condition</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Weather Condition</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Lighting Condition</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Roadway Surface </a:t>
            </a:r>
            <a:r>
              <a:rPr lang="en" sz="1550">
                <a:solidFill>
                  <a:schemeClr val="dk1"/>
                </a:solidFill>
                <a:highlight>
                  <a:srgbClr val="FFFFFF"/>
                </a:highlight>
              </a:rPr>
              <a:t>Condition</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Crash Hour</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Crash Day of Week</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Injury Classification</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Age</a:t>
            </a:r>
            <a:endParaRPr sz="1550">
              <a:solidFill>
                <a:schemeClr val="dk1"/>
              </a:solidFill>
              <a:highlight>
                <a:srgbClr val="FFFFFF"/>
              </a:highlight>
            </a:endParaRPr>
          </a:p>
          <a:p>
            <a:pPr indent="-327025" lvl="0" marL="457200" rtl="0" algn="l">
              <a:spcBef>
                <a:spcPts val="0"/>
              </a:spcBef>
              <a:spcAft>
                <a:spcPts val="0"/>
              </a:spcAft>
              <a:buClr>
                <a:schemeClr val="dk1"/>
              </a:buClr>
              <a:buSzPts val="1550"/>
              <a:buChar char="●"/>
            </a:pPr>
            <a:r>
              <a:rPr lang="en" sz="1550">
                <a:solidFill>
                  <a:schemeClr val="dk1"/>
                </a:solidFill>
                <a:highlight>
                  <a:srgbClr val="FFFFFF"/>
                </a:highlight>
              </a:rPr>
              <a:t>Blood alcohol content</a:t>
            </a:r>
            <a:endParaRPr sz="1550">
              <a:solidFill>
                <a:schemeClr val="dk1"/>
              </a:solidFill>
              <a:highlight>
                <a:srgbClr val="FFFFFF"/>
              </a:highlight>
            </a:endParaRPr>
          </a:p>
        </p:txBody>
      </p:sp>
      <p:grpSp>
        <p:nvGrpSpPr>
          <p:cNvPr id="298" name="Google Shape;298;p26"/>
          <p:cNvGrpSpPr/>
          <p:nvPr/>
        </p:nvGrpSpPr>
        <p:grpSpPr>
          <a:xfrm>
            <a:off x="-2251" y="4772175"/>
            <a:ext cx="8030864" cy="371400"/>
            <a:chOff x="-2251" y="4772175"/>
            <a:chExt cx="7118929" cy="371400"/>
          </a:xfrm>
        </p:grpSpPr>
        <p:grpSp>
          <p:nvGrpSpPr>
            <p:cNvPr id="299" name="Google Shape;299;p26"/>
            <p:cNvGrpSpPr/>
            <p:nvPr/>
          </p:nvGrpSpPr>
          <p:grpSpPr>
            <a:xfrm>
              <a:off x="-2251" y="4772175"/>
              <a:ext cx="7118929" cy="371400"/>
              <a:chOff x="73950" y="4772175"/>
              <a:chExt cx="8363403" cy="371400"/>
            </a:xfrm>
          </p:grpSpPr>
          <p:grpSp>
            <p:nvGrpSpPr>
              <p:cNvPr id="300" name="Google Shape;300;p26"/>
              <p:cNvGrpSpPr/>
              <p:nvPr/>
            </p:nvGrpSpPr>
            <p:grpSpPr>
              <a:xfrm>
                <a:off x="73950" y="4772175"/>
                <a:ext cx="8363403" cy="371400"/>
                <a:chOff x="73950" y="4772175"/>
                <a:chExt cx="8363403" cy="371400"/>
              </a:xfrm>
            </p:grpSpPr>
            <p:grpSp>
              <p:nvGrpSpPr>
                <p:cNvPr id="301" name="Google Shape;301;p26"/>
                <p:cNvGrpSpPr/>
                <p:nvPr/>
              </p:nvGrpSpPr>
              <p:grpSpPr>
                <a:xfrm>
                  <a:off x="73950" y="4772175"/>
                  <a:ext cx="6991931" cy="371323"/>
                  <a:chOff x="2740" y="0"/>
                  <a:chExt cx="11221202" cy="812700"/>
                </a:xfrm>
              </p:grpSpPr>
              <p:sp>
                <p:nvSpPr>
                  <p:cNvPr id="302" name="Google Shape;302;p26"/>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304" name="Google Shape;304;p26"/>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306" name="Google Shape;306;p26"/>
                  <p:cNvSpPr/>
                  <p:nvPr/>
                </p:nvSpPr>
                <p:spPr>
                  <a:xfrm>
                    <a:off x="4393691"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309" name="Google Shape;309;p26"/>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311" name="Google Shape;311;p26"/>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6"/>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313" name="Google Shape;313;p26"/>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pic>
        <p:nvPicPr>
          <p:cNvPr id="314" name="Google Shape;314;p26"/>
          <p:cNvPicPr preferRelativeResize="0"/>
          <p:nvPr/>
        </p:nvPicPr>
        <p:blipFill>
          <a:blip r:embed="rId3">
            <a:alphaModFix/>
          </a:blip>
          <a:stretch>
            <a:fillRect/>
          </a:stretch>
        </p:blipFill>
        <p:spPr>
          <a:xfrm rot="-5400000">
            <a:off x="4021763" y="1522013"/>
            <a:ext cx="1657200" cy="2099475"/>
          </a:xfrm>
          <a:prstGeom prst="rect">
            <a:avLst/>
          </a:prstGeom>
          <a:noFill/>
          <a:ln>
            <a:noFill/>
          </a:ln>
        </p:spPr>
      </p:pic>
      <p:sp>
        <p:nvSpPr>
          <p:cNvPr id="315" name="Google Shape;315;p26"/>
          <p:cNvSpPr txBox="1"/>
          <p:nvPr/>
        </p:nvSpPr>
        <p:spPr>
          <a:xfrm>
            <a:off x="6080625" y="1997150"/>
            <a:ext cx="2814600" cy="1226100"/>
          </a:xfrm>
          <a:prstGeom prst="rect">
            <a:avLst/>
          </a:prstGeom>
          <a:noFill/>
          <a:ln cap="flat" cmpd="sng" w="9525">
            <a:solidFill>
              <a:srgbClr val="674EA7"/>
            </a:solidFill>
            <a:prstDash val="solid"/>
            <a:round/>
            <a:headEnd len="sm" w="sm" type="none"/>
            <a:tailEnd len="sm" w="sm" type="none"/>
          </a:ln>
        </p:spPr>
        <p:txBody>
          <a:bodyPr anchorCtr="0" anchor="t" bIns="91425" lIns="91425" spcFirstLastPara="1" rIns="91425" wrap="square" tIns="91425">
            <a:spAutoFit/>
          </a:bodyPr>
          <a:lstStyle/>
          <a:p>
            <a:pPr indent="-358775" lvl="0" marL="457200" rtl="0" algn="l">
              <a:lnSpc>
                <a:spcPct val="115000"/>
              </a:lnSpc>
              <a:spcBef>
                <a:spcPts val="0"/>
              </a:spcBef>
              <a:spcAft>
                <a:spcPts val="0"/>
              </a:spcAft>
              <a:buClr>
                <a:schemeClr val="dk1"/>
              </a:buClr>
              <a:buSzPts val="2050"/>
              <a:buChar char="●"/>
            </a:pPr>
            <a:r>
              <a:rPr lang="en" sz="2050">
                <a:solidFill>
                  <a:schemeClr val="dk1"/>
                </a:solidFill>
                <a:highlight>
                  <a:srgbClr val="FFFFFF"/>
                </a:highlight>
              </a:rPr>
              <a:t>Lighting</a:t>
            </a:r>
            <a:endParaRPr sz="2050">
              <a:solidFill>
                <a:schemeClr val="dk1"/>
              </a:solidFill>
              <a:highlight>
                <a:srgbClr val="FFFFFF"/>
              </a:highlight>
            </a:endParaRPr>
          </a:p>
          <a:p>
            <a:pPr indent="-358775" lvl="0" marL="457200" rtl="0" algn="l">
              <a:lnSpc>
                <a:spcPct val="115000"/>
              </a:lnSpc>
              <a:spcBef>
                <a:spcPts val="0"/>
              </a:spcBef>
              <a:spcAft>
                <a:spcPts val="0"/>
              </a:spcAft>
              <a:buClr>
                <a:schemeClr val="dk1"/>
              </a:buClr>
              <a:buSzPts val="2050"/>
              <a:buChar char="●"/>
            </a:pPr>
            <a:r>
              <a:rPr lang="en" sz="2050">
                <a:solidFill>
                  <a:schemeClr val="dk1"/>
                </a:solidFill>
                <a:highlight>
                  <a:srgbClr val="FFFFFF"/>
                </a:highlight>
              </a:rPr>
              <a:t>Road Conditions</a:t>
            </a:r>
            <a:endParaRPr sz="2050">
              <a:solidFill>
                <a:schemeClr val="dk1"/>
              </a:solidFill>
              <a:highlight>
                <a:srgbClr val="FFFFFF"/>
              </a:highlight>
            </a:endParaRPr>
          </a:p>
          <a:p>
            <a:pPr indent="-358775" lvl="0" marL="457200" rtl="0" algn="l">
              <a:lnSpc>
                <a:spcPct val="115000"/>
              </a:lnSpc>
              <a:spcBef>
                <a:spcPts val="0"/>
              </a:spcBef>
              <a:spcAft>
                <a:spcPts val="0"/>
              </a:spcAft>
              <a:buClr>
                <a:schemeClr val="dk1"/>
              </a:buClr>
              <a:buSzPts val="2050"/>
              <a:buChar char="●"/>
            </a:pPr>
            <a:r>
              <a:rPr lang="en" sz="2050">
                <a:solidFill>
                  <a:schemeClr val="dk1"/>
                </a:solidFill>
                <a:highlight>
                  <a:srgbClr val="FFFFFF"/>
                </a:highlight>
              </a:rPr>
              <a:t>Device Condition </a:t>
            </a:r>
            <a:endParaRPr sz="2050">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nvSpPr>
        <p:spPr>
          <a:xfrm>
            <a:off x="0" y="11538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3600"/>
              <a:t>Top Features</a:t>
            </a:r>
            <a:endParaRPr sz="3600">
              <a:solidFill>
                <a:srgbClr val="000000"/>
              </a:solidFill>
            </a:endParaRPr>
          </a:p>
        </p:txBody>
      </p:sp>
      <p:pic>
        <p:nvPicPr>
          <p:cNvPr id="321" name="Google Shape;321;p27"/>
          <p:cNvPicPr preferRelativeResize="0"/>
          <p:nvPr/>
        </p:nvPicPr>
        <p:blipFill rotWithShape="1">
          <a:blip r:embed="rId3">
            <a:alphaModFix/>
          </a:blip>
          <a:srcRect b="0" l="12023" r="12023" t="0"/>
          <a:stretch/>
        </p:blipFill>
        <p:spPr>
          <a:xfrm>
            <a:off x="3424651" y="1454726"/>
            <a:ext cx="2294701" cy="2007600"/>
          </a:xfrm>
          <a:prstGeom prst="rect">
            <a:avLst/>
          </a:prstGeom>
          <a:solidFill>
            <a:srgbClr val="F2F2F2"/>
          </a:solidFill>
          <a:ln>
            <a:noFill/>
          </a:ln>
          <a:effectLst>
            <a:outerShdw blurRad="50800" rotWithShape="0" algn="tr" dir="8100000" dist="38100">
              <a:srgbClr val="000000">
                <a:alpha val="40000"/>
              </a:srgbClr>
            </a:outerShdw>
          </a:effectLst>
        </p:spPr>
      </p:pic>
      <p:pic>
        <p:nvPicPr>
          <p:cNvPr id="322" name="Google Shape;322;p27"/>
          <p:cNvPicPr preferRelativeResize="0"/>
          <p:nvPr/>
        </p:nvPicPr>
        <p:blipFill rotWithShape="1">
          <a:blip r:embed="rId4">
            <a:alphaModFix/>
          </a:blip>
          <a:srcRect b="0" l="11972" r="11964" t="0"/>
          <a:stretch/>
        </p:blipFill>
        <p:spPr>
          <a:xfrm>
            <a:off x="6244051" y="1454726"/>
            <a:ext cx="2294700" cy="2007600"/>
          </a:xfrm>
          <a:prstGeom prst="rect">
            <a:avLst/>
          </a:prstGeom>
          <a:solidFill>
            <a:srgbClr val="F2F2F2"/>
          </a:solidFill>
          <a:ln>
            <a:noFill/>
          </a:ln>
          <a:effectLst>
            <a:outerShdw blurRad="50800" rotWithShape="0" algn="tr" dir="8100000" dist="38100">
              <a:srgbClr val="000000">
                <a:alpha val="40000"/>
              </a:srgbClr>
            </a:outerShdw>
          </a:effectLst>
        </p:spPr>
      </p:pic>
      <p:pic>
        <p:nvPicPr>
          <p:cNvPr id="323" name="Google Shape;323;p27"/>
          <p:cNvPicPr preferRelativeResize="0"/>
          <p:nvPr/>
        </p:nvPicPr>
        <p:blipFill rotWithShape="1">
          <a:blip r:embed="rId5">
            <a:alphaModFix/>
          </a:blip>
          <a:srcRect b="0" l="17853" r="17853" t="0"/>
          <a:stretch/>
        </p:blipFill>
        <p:spPr>
          <a:xfrm>
            <a:off x="605251" y="1454726"/>
            <a:ext cx="2294700" cy="2007600"/>
          </a:xfrm>
          <a:prstGeom prst="rect">
            <a:avLst/>
          </a:prstGeom>
          <a:solidFill>
            <a:srgbClr val="F2F2F2"/>
          </a:solidFill>
          <a:ln>
            <a:noFill/>
          </a:ln>
          <a:effectLst>
            <a:outerShdw blurRad="50800" rotWithShape="0" algn="tr" dir="8100000" dist="38100">
              <a:srgbClr val="000000">
                <a:alpha val="40000"/>
              </a:srgbClr>
            </a:outerShdw>
          </a:effectLst>
        </p:spPr>
      </p:pic>
      <p:sp>
        <p:nvSpPr>
          <p:cNvPr id="324" name="Google Shape;324;p27"/>
          <p:cNvSpPr txBox="1"/>
          <p:nvPr/>
        </p:nvSpPr>
        <p:spPr>
          <a:xfrm>
            <a:off x="1389300" y="758950"/>
            <a:ext cx="72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t>1</a:t>
            </a:r>
            <a:endParaRPr b="1" sz="3600"/>
          </a:p>
        </p:txBody>
      </p:sp>
      <p:sp>
        <p:nvSpPr>
          <p:cNvPr id="325" name="Google Shape;325;p27"/>
          <p:cNvSpPr txBox="1"/>
          <p:nvPr/>
        </p:nvSpPr>
        <p:spPr>
          <a:xfrm>
            <a:off x="4208700" y="758950"/>
            <a:ext cx="72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t>2</a:t>
            </a:r>
            <a:endParaRPr b="1" sz="3600"/>
          </a:p>
        </p:txBody>
      </p:sp>
      <p:sp>
        <p:nvSpPr>
          <p:cNvPr id="326" name="Google Shape;326;p27"/>
          <p:cNvSpPr txBox="1"/>
          <p:nvPr/>
        </p:nvSpPr>
        <p:spPr>
          <a:xfrm>
            <a:off x="7028100" y="758950"/>
            <a:ext cx="726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t>3</a:t>
            </a:r>
            <a:endParaRPr b="1" sz="3600"/>
          </a:p>
        </p:txBody>
      </p:sp>
      <p:sp>
        <p:nvSpPr>
          <p:cNvPr id="327" name="Google Shape;327;p27"/>
          <p:cNvSpPr txBox="1"/>
          <p:nvPr/>
        </p:nvSpPr>
        <p:spPr>
          <a:xfrm>
            <a:off x="605250" y="3462325"/>
            <a:ext cx="2294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Road Condition</a:t>
            </a:r>
            <a:endParaRPr sz="3000"/>
          </a:p>
        </p:txBody>
      </p:sp>
      <p:sp>
        <p:nvSpPr>
          <p:cNvPr id="328" name="Google Shape;328;p27"/>
          <p:cNvSpPr txBox="1"/>
          <p:nvPr/>
        </p:nvSpPr>
        <p:spPr>
          <a:xfrm>
            <a:off x="3146738" y="3462325"/>
            <a:ext cx="2857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Device Condition</a:t>
            </a:r>
            <a:endParaRPr sz="3000"/>
          </a:p>
        </p:txBody>
      </p:sp>
      <p:sp>
        <p:nvSpPr>
          <p:cNvPr id="329" name="Google Shape;329;p27"/>
          <p:cNvSpPr txBox="1"/>
          <p:nvPr/>
        </p:nvSpPr>
        <p:spPr>
          <a:xfrm>
            <a:off x="6244050" y="3462325"/>
            <a:ext cx="229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Lighting</a:t>
            </a:r>
            <a:endParaRPr sz="3000"/>
          </a:p>
        </p:txBody>
      </p:sp>
      <p:grpSp>
        <p:nvGrpSpPr>
          <p:cNvPr id="330" name="Google Shape;330;p27"/>
          <p:cNvGrpSpPr/>
          <p:nvPr/>
        </p:nvGrpSpPr>
        <p:grpSpPr>
          <a:xfrm>
            <a:off x="-2251" y="4772175"/>
            <a:ext cx="8030864" cy="371400"/>
            <a:chOff x="-2251" y="4772175"/>
            <a:chExt cx="7118929" cy="371400"/>
          </a:xfrm>
        </p:grpSpPr>
        <p:grpSp>
          <p:nvGrpSpPr>
            <p:cNvPr id="331" name="Google Shape;331;p27"/>
            <p:cNvGrpSpPr/>
            <p:nvPr/>
          </p:nvGrpSpPr>
          <p:grpSpPr>
            <a:xfrm>
              <a:off x="-2251" y="4772175"/>
              <a:ext cx="7118929" cy="371400"/>
              <a:chOff x="73950" y="4772175"/>
              <a:chExt cx="8363403" cy="371400"/>
            </a:xfrm>
          </p:grpSpPr>
          <p:grpSp>
            <p:nvGrpSpPr>
              <p:cNvPr id="332" name="Google Shape;332;p27"/>
              <p:cNvGrpSpPr/>
              <p:nvPr/>
            </p:nvGrpSpPr>
            <p:grpSpPr>
              <a:xfrm>
                <a:off x="73950" y="4772175"/>
                <a:ext cx="8363403" cy="371400"/>
                <a:chOff x="73950" y="4772175"/>
                <a:chExt cx="8363403" cy="371400"/>
              </a:xfrm>
            </p:grpSpPr>
            <p:grpSp>
              <p:nvGrpSpPr>
                <p:cNvPr id="333" name="Google Shape;333;p27"/>
                <p:cNvGrpSpPr/>
                <p:nvPr/>
              </p:nvGrpSpPr>
              <p:grpSpPr>
                <a:xfrm>
                  <a:off x="73950" y="4772175"/>
                  <a:ext cx="6991931" cy="371323"/>
                  <a:chOff x="2740" y="0"/>
                  <a:chExt cx="11221202" cy="812700"/>
                </a:xfrm>
              </p:grpSpPr>
              <p:sp>
                <p:nvSpPr>
                  <p:cNvPr id="334" name="Google Shape;334;p27"/>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336" name="Google Shape;336;p27"/>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338" name="Google Shape;338;p27"/>
                  <p:cNvSpPr/>
                  <p:nvPr/>
                </p:nvSpPr>
                <p:spPr>
                  <a:xfrm>
                    <a:off x="4393691"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6589167"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341" name="Google Shape;341;p27"/>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343" name="Google Shape;343;p27"/>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7"/>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345" name="Google Shape;345;p27"/>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9" name="Shape 349"/>
        <p:cNvGrpSpPr/>
        <p:nvPr/>
      </p:nvGrpSpPr>
      <p:grpSpPr>
        <a:xfrm>
          <a:off x="0" y="0"/>
          <a:ext cx="0" cy="0"/>
          <a:chOff x="0" y="0"/>
          <a:chExt cx="0" cy="0"/>
        </a:xfrm>
      </p:grpSpPr>
      <p:sp>
        <p:nvSpPr>
          <p:cNvPr id="350" name="Google Shape;350;p28"/>
          <p:cNvSpPr txBox="1"/>
          <p:nvPr>
            <p:ph idx="4294967295" type="ctrTitle"/>
          </p:nvPr>
        </p:nvSpPr>
        <p:spPr>
          <a:xfrm>
            <a:off x="490000" y="1443450"/>
            <a:ext cx="59355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Proposal</a:t>
            </a:r>
            <a:endParaRPr sz="4000"/>
          </a:p>
        </p:txBody>
      </p:sp>
      <p:pic>
        <p:nvPicPr>
          <p:cNvPr id="351" name="Google Shape;351;p28"/>
          <p:cNvPicPr preferRelativeResize="0"/>
          <p:nvPr/>
        </p:nvPicPr>
        <p:blipFill>
          <a:blip r:embed="rId3">
            <a:alphaModFix/>
          </a:blip>
          <a:stretch>
            <a:fillRect/>
          </a:stretch>
        </p:blipFill>
        <p:spPr>
          <a:xfrm>
            <a:off x="3397925" y="1338549"/>
            <a:ext cx="5243450" cy="272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idx="1" type="body"/>
          </p:nvPr>
        </p:nvSpPr>
        <p:spPr>
          <a:xfrm>
            <a:off x="311700" y="1152475"/>
            <a:ext cx="8668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b="1" lang="en" sz="2400">
                <a:solidFill>
                  <a:schemeClr val="dk1"/>
                </a:solidFill>
              </a:rPr>
              <a:t>Conditions of the drive are more important than the driver</a:t>
            </a:r>
            <a:endParaRPr b="1" sz="2400">
              <a:solidFill>
                <a:schemeClr val="dk1"/>
              </a:solidFill>
            </a:endParaRPr>
          </a:p>
        </p:txBody>
      </p:sp>
      <p:pic>
        <p:nvPicPr>
          <p:cNvPr id="357" name="Google Shape;357;p29"/>
          <p:cNvPicPr preferRelativeResize="0"/>
          <p:nvPr/>
        </p:nvPicPr>
        <p:blipFill>
          <a:blip r:embed="rId3">
            <a:alphaModFix/>
          </a:blip>
          <a:stretch>
            <a:fillRect/>
          </a:stretch>
        </p:blipFill>
        <p:spPr>
          <a:xfrm>
            <a:off x="2968500" y="2297388"/>
            <a:ext cx="3355200" cy="1755463"/>
          </a:xfrm>
          <a:prstGeom prst="rect">
            <a:avLst/>
          </a:prstGeom>
          <a:noFill/>
          <a:ln>
            <a:noFill/>
          </a:ln>
        </p:spPr>
      </p:pic>
      <p:grpSp>
        <p:nvGrpSpPr>
          <p:cNvPr id="358" name="Google Shape;358;p29"/>
          <p:cNvGrpSpPr/>
          <p:nvPr/>
        </p:nvGrpSpPr>
        <p:grpSpPr>
          <a:xfrm>
            <a:off x="-2251" y="4772175"/>
            <a:ext cx="8030864" cy="371400"/>
            <a:chOff x="-2251" y="4772175"/>
            <a:chExt cx="7118929" cy="371400"/>
          </a:xfrm>
        </p:grpSpPr>
        <p:grpSp>
          <p:nvGrpSpPr>
            <p:cNvPr id="359" name="Google Shape;359;p29"/>
            <p:cNvGrpSpPr/>
            <p:nvPr/>
          </p:nvGrpSpPr>
          <p:grpSpPr>
            <a:xfrm>
              <a:off x="-2251" y="4772175"/>
              <a:ext cx="7118929" cy="371400"/>
              <a:chOff x="73950" y="4772175"/>
              <a:chExt cx="8363403" cy="371400"/>
            </a:xfrm>
          </p:grpSpPr>
          <p:grpSp>
            <p:nvGrpSpPr>
              <p:cNvPr id="360" name="Google Shape;360;p29"/>
              <p:cNvGrpSpPr/>
              <p:nvPr/>
            </p:nvGrpSpPr>
            <p:grpSpPr>
              <a:xfrm>
                <a:off x="73950" y="4772175"/>
                <a:ext cx="8363403" cy="371400"/>
                <a:chOff x="73950" y="4772175"/>
                <a:chExt cx="8363403" cy="371400"/>
              </a:xfrm>
            </p:grpSpPr>
            <p:grpSp>
              <p:nvGrpSpPr>
                <p:cNvPr id="361" name="Google Shape;361;p29"/>
                <p:cNvGrpSpPr/>
                <p:nvPr/>
              </p:nvGrpSpPr>
              <p:grpSpPr>
                <a:xfrm>
                  <a:off x="73950" y="4772175"/>
                  <a:ext cx="6991931" cy="371323"/>
                  <a:chOff x="2740" y="0"/>
                  <a:chExt cx="11221202" cy="812700"/>
                </a:xfrm>
              </p:grpSpPr>
              <p:sp>
                <p:nvSpPr>
                  <p:cNvPr id="362" name="Google Shape;362;p29"/>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364" name="Google Shape;364;p29"/>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366" name="Google Shape;366;p29"/>
                  <p:cNvSpPr/>
                  <p:nvPr/>
                </p:nvSpPr>
                <p:spPr>
                  <a:xfrm>
                    <a:off x="4393691"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6589167"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369" name="Google Shape;369;p29"/>
                  <p:cNvSpPr/>
                  <p:nvPr/>
                </p:nvSpPr>
                <p:spPr>
                  <a:xfrm>
                    <a:off x="8784642"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371" name="Google Shape;371;p29"/>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9"/>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373" name="Google Shape;373;p29"/>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Proposal</a:t>
            </a:r>
            <a:endParaRPr/>
          </a:p>
        </p:txBody>
      </p:sp>
      <p:sp>
        <p:nvSpPr>
          <p:cNvPr id="379" name="Google Shape;3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Mitigation efforts</a:t>
            </a:r>
            <a:endParaRPr sz="2300"/>
          </a:p>
          <a:p>
            <a:pPr indent="-374650" lvl="0" marL="457200" rtl="0" algn="l">
              <a:spcBef>
                <a:spcPts val="0"/>
              </a:spcBef>
              <a:spcAft>
                <a:spcPts val="0"/>
              </a:spcAft>
              <a:buSzPts val="2300"/>
              <a:buChar char="●"/>
            </a:pPr>
            <a:r>
              <a:rPr lang="en" sz="2300"/>
              <a:t>Increased street lighting</a:t>
            </a:r>
            <a:endParaRPr sz="2300"/>
          </a:p>
          <a:p>
            <a:pPr indent="-374650" lvl="0" marL="457200" rtl="0" algn="l">
              <a:spcBef>
                <a:spcPts val="0"/>
              </a:spcBef>
              <a:spcAft>
                <a:spcPts val="0"/>
              </a:spcAft>
              <a:buSzPts val="2300"/>
              <a:buChar char="●"/>
            </a:pPr>
            <a:r>
              <a:rPr lang="en" sz="2300"/>
              <a:t>Prioritize uptime of traffic devices</a:t>
            </a:r>
            <a:endParaRPr sz="2300"/>
          </a:p>
        </p:txBody>
      </p:sp>
      <p:grpSp>
        <p:nvGrpSpPr>
          <p:cNvPr id="380" name="Google Shape;380;p30"/>
          <p:cNvGrpSpPr/>
          <p:nvPr/>
        </p:nvGrpSpPr>
        <p:grpSpPr>
          <a:xfrm>
            <a:off x="-2251" y="4772175"/>
            <a:ext cx="8030864" cy="371400"/>
            <a:chOff x="-2251" y="4772175"/>
            <a:chExt cx="7118929" cy="371400"/>
          </a:xfrm>
        </p:grpSpPr>
        <p:grpSp>
          <p:nvGrpSpPr>
            <p:cNvPr id="381" name="Google Shape;381;p30"/>
            <p:cNvGrpSpPr/>
            <p:nvPr/>
          </p:nvGrpSpPr>
          <p:grpSpPr>
            <a:xfrm>
              <a:off x="-2251" y="4772175"/>
              <a:ext cx="7118929" cy="371400"/>
              <a:chOff x="73950" y="4772175"/>
              <a:chExt cx="8363403" cy="371400"/>
            </a:xfrm>
          </p:grpSpPr>
          <p:grpSp>
            <p:nvGrpSpPr>
              <p:cNvPr id="382" name="Google Shape;382;p30"/>
              <p:cNvGrpSpPr/>
              <p:nvPr/>
            </p:nvGrpSpPr>
            <p:grpSpPr>
              <a:xfrm>
                <a:off x="73950" y="4772175"/>
                <a:ext cx="8363403" cy="371400"/>
                <a:chOff x="73950" y="4772175"/>
                <a:chExt cx="8363403" cy="371400"/>
              </a:xfrm>
            </p:grpSpPr>
            <p:grpSp>
              <p:nvGrpSpPr>
                <p:cNvPr id="383" name="Google Shape;383;p30"/>
                <p:cNvGrpSpPr/>
                <p:nvPr/>
              </p:nvGrpSpPr>
              <p:grpSpPr>
                <a:xfrm>
                  <a:off x="73950" y="4772175"/>
                  <a:ext cx="6991931" cy="371323"/>
                  <a:chOff x="2740" y="0"/>
                  <a:chExt cx="11221202" cy="812700"/>
                </a:xfrm>
              </p:grpSpPr>
              <p:sp>
                <p:nvSpPr>
                  <p:cNvPr id="384" name="Google Shape;384;p30"/>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386" name="Google Shape;386;p30"/>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388" name="Google Shape;388;p30"/>
                  <p:cNvSpPr/>
                  <p:nvPr/>
                </p:nvSpPr>
                <p:spPr>
                  <a:xfrm>
                    <a:off x="4393691"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6589167"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391" name="Google Shape;391;p30"/>
                  <p:cNvSpPr/>
                  <p:nvPr/>
                </p:nvSpPr>
                <p:spPr>
                  <a:xfrm>
                    <a:off x="8784642"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393" name="Google Shape;393;p30"/>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0"/>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395" name="Google Shape;395;p30"/>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pic>
        <p:nvPicPr>
          <p:cNvPr id="396" name="Google Shape;396;p30"/>
          <p:cNvPicPr preferRelativeResize="0"/>
          <p:nvPr/>
        </p:nvPicPr>
        <p:blipFill>
          <a:blip r:embed="rId3">
            <a:alphaModFix/>
          </a:blip>
          <a:stretch>
            <a:fillRect/>
          </a:stretch>
        </p:blipFill>
        <p:spPr>
          <a:xfrm>
            <a:off x="5843269" y="2362420"/>
            <a:ext cx="3156299" cy="235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0" name="Shape 400"/>
        <p:cNvGrpSpPr/>
        <p:nvPr/>
      </p:nvGrpSpPr>
      <p:grpSpPr>
        <a:xfrm>
          <a:off x="0" y="0"/>
          <a:ext cx="0" cy="0"/>
          <a:chOff x="0" y="0"/>
          <a:chExt cx="0" cy="0"/>
        </a:xfrm>
      </p:grpSpPr>
      <p:sp>
        <p:nvSpPr>
          <p:cNvPr id="401" name="Google Shape;401;p31"/>
          <p:cNvSpPr txBox="1"/>
          <p:nvPr>
            <p:ph idx="4294967295" type="ctrTitle"/>
          </p:nvPr>
        </p:nvSpPr>
        <p:spPr>
          <a:xfrm>
            <a:off x="490000" y="574250"/>
            <a:ext cx="59355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Further Research</a:t>
            </a:r>
            <a:endParaRPr sz="4000"/>
          </a:p>
        </p:txBody>
      </p:sp>
      <p:pic>
        <p:nvPicPr>
          <p:cNvPr id="402" name="Google Shape;402;p31"/>
          <p:cNvPicPr preferRelativeResize="0"/>
          <p:nvPr/>
        </p:nvPicPr>
        <p:blipFill>
          <a:blip r:embed="rId3">
            <a:alphaModFix/>
          </a:blip>
          <a:stretch>
            <a:fillRect/>
          </a:stretch>
        </p:blipFill>
        <p:spPr>
          <a:xfrm>
            <a:off x="4081200" y="1784350"/>
            <a:ext cx="4572000" cy="224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Investigations</a:t>
            </a:r>
            <a:endParaRPr/>
          </a:p>
        </p:txBody>
      </p:sp>
      <p:sp>
        <p:nvSpPr>
          <p:cNvPr id="408" name="Google Shape;408;p32"/>
          <p:cNvSpPr txBox="1"/>
          <p:nvPr>
            <p:ph idx="1" type="body"/>
          </p:nvPr>
        </p:nvSpPr>
        <p:spPr>
          <a:xfrm>
            <a:off x="311700" y="1152475"/>
            <a:ext cx="42015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Location focused analysis</a:t>
            </a:r>
            <a:endParaRPr sz="2300"/>
          </a:p>
          <a:p>
            <a:pPr indent="-374650" lvl="0" marL="457200" rtl="0" algn="l">
              <a:spcBef>
                <a:spcPts val="0"/>
              </a:spcBef>
              <a:spcAft>
                <a:spcPts val="0"/>
              </a:spcAft>
              <a:buSzPts val="2300"/>
              <a:buChar char="●"/>
            </a:pPr>
            <a:r>
              <a:rPr lang="en" sz="2300"/>
              <a:t>Incorporate DOT </a:t>
            </a:r>
            <a:r>
              <a:rPr lang="en" sz="2300"/>
              <a:t>budget</a:t>
            </a:r>
            <a:r>
              <a:rPr lang="en" sz="2300"/>
              <a:t> </a:t>
            </a:r>
            <a:endParaRPr sz="2300"/>
          </a:p>
          <a:p>
            <a:pPr indent="-374650" lvl="0" marL="457200" rtl="0" algn="l">
              <a:spcBef>
                <a:spcPts val="0"/>
              </a:spcBef>
              <a:spcAft>
                <a:spcPts val="0"/>
              </a:spcAft>
              <a:buSzPts val="2300"/>
              <a:buChar char="●"/>
            </a:pPr>
            <a:r>
              <a:rPr lang="en" sz="2300"/>
              <a:t>Revisit Exploratory Data Analysis</a:t>
            </a:r>
            <a:endParaRPr sz="2300"/>
          </a:p>
        </p:txBody>
      </p:sp>
      <p:grpSp>
        <p:nvGrpSpPr>
          <p:cNvPr id="409" name="Google Shape;409;p32"/>
          <p:cNvGrpSpPr/>
          <p:nvPr/>
        </p:nvGrpSpPr>
        <p:grpSpPr>
          <a:xfrm>
            <a:off x="-2251" y="4772175"/>
            <a:ext cx="8030864" cy="371400"/>
            <a:chOff x="-2251" y="4772175"/>
            <a:chExt cx="7118929" cy="371400"/>
          </a:xfrm>
        </p:grpSpPr>
        <p:grpSp>
          <p:nvGrpSpPr>
            <p:cNvPr id="410" name="Google Shape;410;p32"/>
            <p:cNvGrpSpPr/>
            <p:nvPr/>
          </p:nvGrpSpPr>
          <p:grpSpPr>
            <a:xfrm>
              <a:off x="-2251" y="4772175"/>
              <a:ext cx="7118929" cy="371400"/>
              <a:chOff x="73950" y="4772175"/>
              <a:chExt cx="8363403" cy="371400"/>
            </a:xfrm>
          </p:grpSpPr>
          <p:grpSp>
            <p:nvGrpSpPr>
              <p:cNvPr id="411" name="Google Shape;411;p32"/>
              <p:cNvGrpSpPr/>
              <p:nvPr/>
            </p:nvGrpSpPr>
            <p:grpSpPr>
              <a:xfrm>
                <a:off x="73950" y="4772175"/>
                <a:ext cx="8363403" cy="371400"/>
                <a:chOff x="73950" y="4772175"/>
                <a:chExt cx="8363403" cy="371400"/>
              </a:xfrm>
            </p:grpSpPr>
            <p:grpSp>
              <p:nvGrpSpPr>
                <p:cNvPr id="412" name="Google Shape;412;p32"/>
                <p:cNvGrpSpPr/>
                <p:nvPr/>
              </p:nvGrpSpPr>
              <p:grpSpPr>
                <a:xfrm>
                  <a:off x="73950" y="4772175"/>
                  <a:ext cx="6991931" cy="371323"/>
                  <a:chOff x="2740" y="0"/>
                  <a:chExt cx="11221202" cy="812700"/>
                </a:xfrm>
              </p:grpSpPr>
              <p:sp>
                <p:nvSpPr>
                  <p:cNvPr id="413" name="Google Shape;413;p32"/>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415" name="Google Shape;415;p32"/>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417" name="Google Shape;417;p32"/>
                  <p:cNvSpPr/>
                  <p:nvPr/>
                </p:nvSpPr>
                <p:spPr>
                  <a:xfrm>
                    <a:off x="4393691"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6589167"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420" name="Google Shape;420;p32"/>
                  <p:cNvSpPr/>
                  <p:nvPr/>
                </p:nvSpPr>
                <p:spPr>
                  <a:xfrm>
                    <a:off x="8784642"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422" name="Google Shape;422;p32"/>
                <p:cNvSpPr/>
                <p:nvPr/>
              </p:nvSpPr>
              <p:spPr>
                <a:xfrm>
                  <a:off x="6917553" y="4772175"/>
                  <a:ext cx="1519800" cy="3714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32"/>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424" name="Google Shape;424;p32"/>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pic>
        <p:nvPicPr>
          <p:cNvPr id="425" name="Google Shape;425;p32"/>
          <p:cNvPicPr preferRelativeResize="0"/>
          <p:nvPr/>
        </p:nvPicPr>
        <p:blipFill>
          <a:blip r:embed="rId3">
            <a:alphaModFix/>
          </a:blip>
          <a:stretch>
            <a:fillRect/>
          </a:stretch>
        </p:blipFill>
        <p:spPr>
          <a:xfrm>
            <a:off x="5105425" y="639600"/>
            <a:ext cx="3295650" cy="329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p:nvPr/>
        </p:nvSpPr>
        <p:spPr>
          <a:xfrm>
            <a:off x="3563901" y="3187825"/>
            <a:ext cx="2181300" cy="1810500"/>
          </a:xfrm>
          <a:prstGeom prst="rect">
            <a:avLst/>
          </a:prstGeom>
          <a:solidFill>
            <a:srgbClr val="EFEFEF"/>
          </a:solidFill>
          <a:ln cap="flat" cmpd="sng" w="9525">
            <a:solidFill>
              <a:schemeClr val="dk2"/>
            </a:solidFill>
            <a:prstDash val="solid"/>
            <a:round/>
            <a:headEnd len="sm" w="sm" type="none"/>
            <a:tailEnd len="sm" w="sm" type="none"/>
          </a:ln>
          <a:effectLst>
            <a:outerShdw blurRad="57150" rotWithShape="0" algn="bl" dir="108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ph idx="1" type="body"/>
          </p:nvPr>
        </p:nvSpPr>
        <p:spPr>
          <a:xfrm>
            <a:off x="0" y="282313"/>
            <a:ext cx="9144000" cy="576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1200"/>
              </a:spcAft>
              <a:buClr>
                <a:schemeClr val="accent1"/>
              </a:buClr>
              <a:buSzPts val="3600"/>
              <a:buNone/>
            </a:pPr>
            <a:r>
              <a:rPr lang="en" sz="2600">
                <a:solidFill>
                  <a:schemeClr val="dk1"/>
                </a:solidFill>
              </a:rPr>
              <a:t>Intros</a:t>
            </a:r>
            <a:endParaRPr sz="2600">
              <a:solidFill>
                <a:schemeClr val="dk1"/>
              </a:solidFill>
            </a:endParaRPr>
          </a:p>
        </p:txBody>
      </p:sp>
      <p:grpSp>
        <p:nvGrpSpPr>
          <p:cNvPr id="66" name="Google Shape;66;p15"/>
          <p:cNvGrpSpPr/>
          <p:nvPr/>
        </p:nvGrpSpPr>
        <p:grpSpPr>
          <a:xfrm>
            <a:off x="3790525" y="3447000"/>
            <a:ext cx="1790592" cy="1373787"/>
            <a:chOff x="467501" y="3516472"/>
            <a:chExt cx="1790592" cy="1373787"/>
          </a:xfrm>
        </p:grpSpPr>
        <p:grpSp>
          <p:nvGrpSpPr>
            <p:cNvPr id="67" name="Google Shape;67;p15"/>
            <p:cNvGrpSpPr/>
            <p:nvPr/>
          </p:nvGrpSpPr>
          <p:grpSpPr>
            <a:xfrm>
              <a:off x="467501" y="3516472"/>
              <a:ext cx="1790592" cy="667406"/>
              <a:chOff x="915685" y="3782945"/>
              <a:chExt cx="1398900" cy="667406"/>
            </a:xfrm>
          </p:grpSpPr>
          <p:sp>
            <p:nvSpPr>
              <p:cNvPr id="68" name="Google Shape;68;p15"/>
              <p:cNvSpPr txBox="1"/>
              <p:nvPr/>
            </p:nvSpPr>
            <p:spPr>
              <a:xfrm>
                <a:off x="915685" y="3782945"/>
                <a:ext cx="1398900" cy="246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4"/>
                  </a:buClr>
                  <a:buSzPts val="1400"/>
                  <a:buFont typeface="Arial"/>
                  <a:buNone/>
                </a:pPr>
                <a:r>
                  <a:rPr b="1" lang="en" sz="1600">
                    <a:solidFill>
                      <a:schemeClr val="dk1"/>
                    </a:solidFill>
                  </a:rPr>
                  <a:t>Lenore Perconti</a:t>
                </a:r>
                <a:endParaRPr sz="1600">
                  <a:solidFill>
                    <a:schemeClr val="dk1"/>
                  </a:solidFill>
                </a:endParaRPr>
              </a:p>
            </p:txBody>
          </p:sp>
          <p:sp>
            <p:nvSpPr>
              <p:cNvPr id="69" name="Google Shape;69;p15"/>
              <p:cNvSpPr txBox="1"/>
              <p:nvPr/>
            </p:nvSpPr>
            <p:spPr>
              <a:xfrm>
                <a:off x="915690" y="4200751"/>
                <a:ext cx="1350000" cy="24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4"/>
                  </a:buClr>
                  <a:buSzPts val="1400"/>
                  <a:buFont typeface="Arial"/>
                  <a:buNone/>
                </a:pPr>
                <a:r>
                  <a:rPr lang="en">
                    <a:solidFill>
                      <a:schemeClr val="dk1"/>
                    </a:solidFill>
                  </a:rPr>
                  <a:t>Data Scientist</a:t>
                </a:r>
                <a:endParaRPr>
                  <a:solidFill>
                    <a:schemeClr val="dk1"/>
                  </a:solidFill>
                </a:endParaRPr>
              </a:p>
            </p:txBody>
          </p:sp>
        </p:grpSp>
        <p:sp>
          <p:nvSpPr>
            <p:cNvPr id="70" name="Google Shape;70;p15"/>
            <p:cNvSpPr txBox="1"/>
            <p:nvPr/>
          </p:nvSpPr>
          <p:spPr>
            <a:xfrm>
              <a:off x="467533" y="4428559"/>
              <a:ext cx="1728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People and Talent Analyst</a:t>
              </a:r>
              <a:endParaRPr sz="1200">
                <a:solidFill>
                  <a:schemeClr val="dk1"/>
                </a:solidFill>
                <a:latin typeface="Arial"/>
                <a:ea typeface="Arial"/>
                <a:cs typeface="Arial"/>
                <a:sym typeface="Arial"/>
              </a:endParaRPr>
            </a:p>
          </p:txBody>
        </p:sp>
      </p:grpSp>
      <p:grpSp>
        <p:nvGrpSpPr>
          <p:cNvPr id="71" name="Google Shape;71;p15"/>
          <p:cNvGrpSpPr/>
          <p:nvPr/>
        </p:nvGrpSpPr>
        <p:grpSpPr>
          <a:xfrm>
            <a:off x="951925" y="3187825"/>
            <a:ext cx="2270700" cy="1810500"/>
            <a:chOff x="1104325" y="3187825"/>
            <a:chExt cx="2270700" cy="1810500"/>
          </a:xfrm>
        </p:grpSpPr>
        <p:sp>
          <p:nvSpPr>
            <p:cNvPr id="72" name="Google Shape;72;p15"/>
            <p:cNvSpPr/>
            <p:nvPr/>
          </p:nvSpPr>
          <p:spPr>
            <a:xfrm>
              <a:off x="1104325" y="3187825"/>
              <a:ext cx="2270700" cy="1810500"/>
            </a:xfrm>
            <a:prstGeom prst="rect">
              <a:avLst/>
            </a:prstGeom>
            <a:solidFill>
              <a:srgbClr val="EFEFEF"/>
            </a:solidFill>
            <a:ln cap="flat" cmpd="sng" w="9525">
              <a:solidFill>
                <a:schemeClr val="dk2"/>
              </a:solidFill>
              <a:prstDash val="solid"/>
              <a:round/>
              <a:headEnd len="sm" w="sm" type="none"/>
              <a:tailEnd len="sm" w="sm" type="none"/>
            </a:ln>
            <a:effectLst>
              <a:outerShdw blurRad="57150" rotWithShape="0" algn="bl" dir="108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15"/>
            <p:cNvGrpSpPr/>
            <p:nvPr/>
          </p:nvGrpSpPr>
          <p:grpSpPr>
            <a:xfrm>
              <a:off x="1354601" y="3446993"/>
              <a:ext cx="1749075" cy="1373794"/>
              <a:chOff x="238908" y="3516465"/>
              <a:chExt cx="1749075" cy="1373794"/>
            </a:xfrm>
          </p:grpSpPr>
          <p:grpSp>
            <p:nvGrpSpPr>
              <p:cNvPr id="74" name="Google Shape;74;p15"/>
              <p:cNvGrpSpPr/>
              <p:nvPr/>
            </p:nvGrpSpPr>
            <p:grpSpPr>
              <a:xfrm>
                <a:off x="238908" y="3516465"/>
                <a:ext cx="1749075" cy="719301"/>
                <a:chOff x="737096" y="3782938"/>
                <a:chExt cx="1366465" cy="719301"/>
              </a:xfrm>
            </p:grpSpPr>
            <p:sp>
              <p:nvSpPr>
                <p:cNvPr id="75" name="Google Shape;75;p15"/>
                <p:cNvSpPr txBox="1"/>
                <p:nvPr/>
              </p:nvSpPr>
              <p:spPr>
                <a:xfrm>
                  <a:off x="737096" y="3782938"/>
                  <a:ext cx="1350000" cy="246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1400"/>
                    <a:buFont typeface="Arial"/>
                    <a:buNone/>
                  </a:pPr>
                  <a:r>
                    <a:rPr b="1" lang="en" sz="1600">
                      <a:solidFill>
                        <a:schemeClr val="dk1"/>
                      </a:solidFill>
                    </a:rPr>
                    <a:t>Noble Tang</a:t>
                  </a:r>
                  <a:endParaRPr sz="1600">
                    <a:solidFill>
                      <a:schemeClr val="dk1"/>
                    </a:solidFill>
                  </a:endParaRPr>
                </a:p>
              </p:txBody>
            </p:sp>
            <p:sp>
              <p:nvSpPr>
                <p:cNvPr id="76" name="Google Shape;76;p15"/>
                <p:cNvSpPr txBox="1"/>
                <p:nvPr/>
              </p:nvSpPr>
              <p:spPr>
                <a:xfrm>
                  <a:off x="753561" y="4252639"/>
                  <a:ext cx="1350000" cy="24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1400"/>
                    <a:buFont typeface="Arial"/>
                    <a:buNone/>
                  </a:pPr>
                  <a:r>
                    <a:rPr lang="en">
                      <a:solidFill>
                        <a:schemeClr val="dk1"/>
                      </a:solidFill>
                    </a:rPr>
                    <a:t>Data Scientist</a:t>
                  </a:r>
                  <a:endParaRPr>
                    <a:solidFill>
                      <a:schemeClr val="dk1"/>
                    </a:solidFill>
                  </a:endParaRPr>
                </a:p>
              </p:txBody>
            </p:sp>
          </p:grpSp>
          <p:sp>
            <p:nvSpPr>
              <p:cNvPr id="77" name="Google Shape;77;p15"/>
              <p:cNvSpPr txBox="1"/>
              <p:nvPr/>
            </p:nvSpPr>
            <p:spPr>
              <a:xfrm>
                <a:off x="238933" y="4428559"/>
                <a:ext cx="1728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chemeClr val="dk1"/>
                    </a:solidFill>
                  </a:rPr>
                  <a:t>Software Quality Operations </a:t>
                </a:r>
                <a:endParaRPr sz="1200">
                  <a:solidFill>
                    <a:schemeClr val="dk1"/>
                  </a:solidFill>
                  <a:latin typeface="Arial"/>
                  <a:ea typeface="Arial"/>
                  <a:cs typeface="Arial"/>
                  <a:sym typeface="Arial"/>
                </a:endParaRPr>
              </a:p>
            </p:txBody>
          </p:sp>
        </p:grpSp>
      </p:grpSp>
      <p:grpSp>
        <p:nvGrpSpPr>
          <p:cNvPr id="78" name="Google Shape;78;p15"/>
          <p:cNvGrpSpPr/>
          <p:nvPr/>
        </p:nvGrpSpPr>
        <p:grpSpPr>
          <a:xfrm>
            <a:off x="6002301" y="3187825"/>
            <a:ext cx="2181300" cy="1810500"/>
            <a:chOff x="5773701" y="3187825"/>
            <a:chExt cx="2181300" cy="1810500"/>
          </a:xfrm>
        </p:grpSpPr>
        <p:sp>
          <p:nvSpPr>
            <p:cNvPr id="79" name="Google Shape;79;p15"/>
            <p:cNvSpPr/>
            <p:nvPr/>
          </p:nvSpPr>
          <p:spPr>
            <a:xfrm>
              <a:off x="5773701" y="3187825"/>
              <a:ext cx="2181300" cy="1810500"/>
            </a:xfrm>
            <a:prstGeom prst="rect">
              <a:avLst/>
            </a:prstGeom>
            <a:solidFill>
              <a:srgbClr val="EFEFEF"/>
            </a:solidFill>
            <a:ln cap="flat" cmpd="sng" w="9525">
              <a:solidFill>
                <a:schemeClr val="dk2"/>
              </a:solidFill>
              <a:prstDash val="solid"/>
              <a:round/>
              <a:headEnd len="sm" w="sm" type="none"/>
              <a:tailEnd len="sm" w="sm" type="none"/>
            </a:ln>
            <a:effectLst>
              <a:outerShdw blurRad="57150" rotWithShape="0" algn="bl" dir="108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5"/>
            <p:cNvGrpSpPr/>
            <p:nvPr/>
          </p:nvGrpSpPr>
          <p:grpSpPr>
            <a:xfrm>
              <a:off x="5852075" y="3447000"/>
              <a:ext cx="2041344" cy="1297587"/>
              <a:chOff x="317096" y="3516472"/>
              <a:chExt cx="2041344" cy="1297587"/>
            </a:xfrm>
          </p:grpSpPr>
          <p:grpSp>
            <p:nvGrpSpPr>
              <p:cNvPr id="81" name="Google Shape;81;p15"/>
              <p:cNvGrpSpPr/>
              <p:nvPr/>
            </p:nvGrpSpPr>
            <p:grpSpPr>
              <a:xfrm>
                <a:off x="317096" y="3516472"/>
                <a:ext cx="2041344" cy="667406"/>
                <a:chOff x="798181" y="3782945"/>
                <a:chExt cx="1594800" cy="667406"/>
              </a:xfrm>
            </p:grpSpPr>
            <p:sp>
              <p:nvSpPr>
                <p:cNvPr id="82" name="Google Shape;82;p15"/>
                <p:cNvSpPr txBox="1"/>
                <p:nvPr/>
              </p:nvSpPr>
              <p:spPr>
                <a:xfrm>
                  <a:off x="798181" y="3782945"/>
                  <a:ext cx="1594800" cy="246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3"/>
                    </a:buClr>
                    <a:buSzPts val="1400"/>
                    <a:buFont typeface="Arial"/>
                    <a:buNone/>
                  </a:pPr>
                  <a:r>
                    <a:rPr b="1" lang="en" sz="1600">
                      <a:solidFill>
                        <a:schemeClr val="dk1"/>
                      </a:solidFill>
                    </a:rPr>
                    <a:t>Jakub Rybicki</a:t>
                  </a:r>
                  <a:endParaRPr sz="1600">
                    <a:solidFill>
                      <a:schemeClr val="dk1"/>
                    </a:solidFill>
                  </a:endParaRPr>
                </a:p>
              </p:txBody>
            </p:sp>
            <p:sp>
              <p:nvSpPr>
                <p:cNvPr id="83" name="Google Shape;83;p15"/>
                <p:cNvSpPr txBox="1"/>
                <p:nvPr/>
              </p:nvSpPr>
              <p:spPr>
                <a:xfrm>
                  <a:off x="915690" y="4200751"/>
                  <a:ext cx="1350000" cy="24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3"/>
                    </a:buClr>
                    <a:buSzPts val="1400"/>
                    <a:buFont typeface="Arial"/>
                    <a:buNone/>
                  </a:pPr>
                  <a:r>
                    <a:rPr lang="en">
                      <a:solidFill>
                        <a:schemeClr val="dk1"/>
                      </a:solidFill>
                    </a:rPr>
                    <a:t>Data Scientist</a:t>
                  </a:r>
                  <a:endParaRPr>
                    <a:solidFill>
                      <a:schemeClr val="dk1"/>
                    </a:solidFill>
                  </a:endParaRPr>
                </a:p>
              </p:txBody>
            </p:sp>
          </p:grpSp>
          <p:sp>
            <p:nvSpPr>
              <p:cNvPr id="84" name="Google Shape;84;p15"/>
              <p:cNvSpPr txBox="1"/>
              <p:nvPr/>
            </p:nvSpPr>
            <p:spPr>
              <a:xfrm>
                <a:off x="467533" y="4352359"/>
                <a:ext cx="1728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Font typeface="Arial"/>
                  <a:buNone/>
                </a:pPr>
                <a:r>
                  <a:rPr lang="en" sz="1200">
                    <a:solidFill>
                      <a:schemeClr val="dk1"/>
                    </a:solidFill>
                  </a:rPr>
                  <a:t>Geotechnical Engineer, MS</a:t>
                </a:r>
                <a:endParaRPr sz="1200">
                  <a:solidFill>
                    <a:schemeClr val="dk1"/>
                  </a:solidFill>
                </a:endParaRPr>
              </a:p>
            </p:txBody>
          </p:sp>
        </p:grpSp>
      </p:grpSp>
      <p:pic>
        <p:nvPicPr>
          <p:cNvPr id="85" name="Google Shape;85;p15"/>
          <p:cNvPicPr preferRelativeResize="0"/>
          <p:nvPr>
            <p:ph idx="2" type="pic"/>
          </p:nvPr>
        </p:nvPicPr>
        <p:blipFill rotWithShape="1">
          <a:blip r:embed="rId3">
            <a:alphaModFix/>
          </a:blip>
          <a:srcRect b="3600" l="0" r="0" t="3600"/>
          <a:stretch/>
        </p:blipFill>
        <p:spPr>
          <a:xfrm>
            <a:off x="5997675" y="985725"/>
            <a:ext cx="2181300" cy="1986550"/>
          </a:xfrm>
          <a:prstGeom prst="rect">
            <a:avLst/>
          </a:prstGeom>
          <a:solidFill>
            <a:srgbClr val="F2F2F2"/>
          </a:solidFill>
          <a:ln>
            <a:noFill/>
          </a:ln>
          <a:effectLst>
            <a:outerShdw blurRad="50800" rotWithShape="0" algn="tr" dir="8100000" dist="38100">
              <a:srgbClr val="000000">
                <a:alpha val="40000"/>
              </a:srgbClr>
            </a:outerShdw>
          </a:effectLst>
        </p:spPr>
      </p:pic>
      <p:pic>
        <p:nvPicPr>
          <p:cNvPr id="86" name="Google Shape;86;p15"/>
          <p:cNvPicPr preferRelativeResize="0"/>
          <p:nvPr>
            <p:ph idx="3" type="pic"/>
          </p:nvPr>
        </p:nvPicPr>
        <p:blipFill rotWithShape="1">
          <a:blip r:embed="rId4">
            <a:alphaModFix/>
          </a:blip>
          <a:srcRect b="47492" l="0" r="0" t="0"/>
          <a:stretch/>
        </p:blipFill>
        <p:spPr>
          <a:xfrm>
            <a:off x="3519225" y="972675"/>
            <a:ext cx="2225974" cy="1986550"/>
          </a:xfrm>
          <a:prstGeom prst="rect">
            <a:avLst/>
          </a:prstGeom>
          <a:solidFill>
            <a:srgbClr val="F2F2F2"/>
          </a:solidFill>
          <a:ln>
            <a:noFill/>
          </a:ln>
          <a:effectLst>
            <a:outerShdw blurRad="50800" rotWithShape="0" algn="tr" dir="8100000" dist="38100">
              <a:srgbClr val="000000">
                <a:alpha val="40000"/>
              </a:srgbClr>
            </a:outerShdw>
          </a:effectLst>
        </p:spPr>
      </p:pic>
      <p:pic>
        <p:nvPicPr>
          <p:cNvPr id="87" name="Google Shape;87;p15"/>
          <p:cNvPicPr preferRelativeResize="0"/>
          <p:nvPr/>
        </p:nvPicPr>
        <p:blipFill rotWithShape="1">
          <a:blip r:embed="rId5">
            <a:alphaModFix/>
          </a:blip>
          <a:srcRect b="34593" l="30016" r="34415" t="19035"/>
          <a:stretch/>
        </p:blipFill>
        <p:spPr>
          <a:xfrm>
            <a:off x="1020926" y="1010083"/>
            <a:ext cx="2155615" cy="19842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nvSpPr>
        <p:spPr>
          <a:xfrm>
            <a:off x="4738695" y="158050"/>
            <a:ext cx="3948000" cy="1465500"/>
          </a:xfrm>
          <a:prstGeom prst="rect">
            <a:avLst/>
          </a:prstGeom>
          <a:noFill/>
          <a:ln>
            <a:noFill/>
          </a:ln>
        </p:spPr>
        <p:txBody>
          <a:bodyPr anchorCtr="0" anchor="ctr" bIns="82550" lIns="82550" spcFirstLastPara="1" rIns="82550" wrap="square" tIns="82550">
            <a:noAutofit/>
          </a:bodyPr>
          <a:lstStyle/>
          <a:p>
            <a:pPr indent="0" lvl="0" marL="0" rtl="0" algn="l">
              <a:lnSpc>
                <a:spcPct val="90000"/>
              </a:lnSpc>
              <a:spcBef>
                <a:spcPts val="0"/>
              </a:spcBef>
              <a:spcAft>
                <a:spcPts val="0"/>
              </a:spcAft>
              <a:buClr>
                <a:srgbClr val="000000"/>
              </a:buClr>
              <a:buSzPts val="3600"/>
              <a:buFont typeface="Calibri"/>
              <a:buNone/>
            </a:pPr>
            <a:r>
              <a:rPr b="1" lang="en" sz="3600">
                <a:latin typeface="Calibri"/>
                <a:ea typeface="Calibri"/>
                <a:cs typeface="Calibri"/>
                <a:sym typeface="Calibri"/>
              </a:rPr>
              <a:t>Noble Tang</a:t>
            </a:r>
            <a:endParaRPr>
              <a:solidFill>
                <a:srgbClr val="000000"/>
              </a:solidFill>
            </a:endParaRPr>
          </a:p>
          <a:p>
            <a:pPr indent="0" lvl="0" marL="0" rtl="0" algn="l">
              <a:lnSpc>
                <a:spcPct val="90000"/>
              </a:lnSpc>
              <a:spcBef>
                <a:spcPts val="0"/>
              </a:spcBef>
              <a:spcAft>
                <a:spcPts val="0"/>
              </a:spcAft>
              <a:buClr>
                <a:srgbClr val="000000"/>
              </a:buClr>
              <a:buSzPts val="3600"/>
              <a:buFont typeface="Calibri"/>
              <a:buNone/>
            </a:pPr>
            <a:r>
              <a:rPr lang="en" sz="2800" u="sng">
                <a:solidFill>
                  <a:schemeClr val="hlink"/>
                </a:solidFill>
                <a:hlinkClick r:id="rId3"/>
              </a:rPr>
              <a:t>github.com/nobletang</a:t>
            </a:r>
            <a:endParaRPr sz="2800">
              <a:solidFill>
                <a:srgbClr val="000000"/>
              </a:solidFill>
            </a:endParaRPr>
          </a:p>
        </p:txBody>
      </p:sp>
      <p:sp>
        <p:nvSpPr>
          <p:cNvPr id="431" name="Google Shape;431;p33"/>
          <p:cNvSpPr txBox="1"/>
          <p:nvPr/>
        </p:nvSpPr>
        <p:spPr>
          <a:xfrm>
            <a:off x="5191800" y="1752150"/>
            <a:ext cx="3860400" cy="1465500"/>
          </a:xfrm>
          <a:prstGeom prst="rect">
            <a:avLst/>
          </a:prstGeom>
          <a:noFill/>
          <a:ln>
            <a:noFill/>
          </a:ln>
        </p:spPr>
        <p:txBody>
          <a:bodyPr anchorCtr="0" anchor="ctr" bIns="82550" lIns="82550" spcFirstLastPara="1" rIns="82550" wrap="square" tIns="82550">
            <a:noAutofit/>
          </a:bodyPr>
          <a:lstStyle/>
          <a:p>
            <a:pPr indent="0" lvl="0" marL="0" rtl="0" algn="l">
              <a:lnSpc>
                <a:spcPct val="90000"/>
              </a:lnSpc>
              <a:spcBef>
                <a:spcPts val="0"/>
              </a:spcBef>
              <a:spcAft>
                <a:spcPts val="0"/>
              </a:spcAft>
              <a:buClr>
                <a:srgbClr val="000000"/>
              </a:buClr>
              <a:buSzPts val="3600"/>
              <a:buFont typeface="Calibri"/>
              <a:buNone/>
            </a:pPr>
            <a:r>
              <a:rPr b="1" lang="en" sz="3600">
                <a:latin typeface="Calibri"/>
                <a:ea typeface="Calibri"/>
                <a:cs typeface="Calibri"/>
                <a:sym typeface="Calibri"/>
              </a:rPr>
              <a:t>Lenore</a:t>
            </a:r>
            <a:endParaRPr>
              <a:solidFill>
                <a:srgbClr val="000000"/>
              </a:solidFill>
            </a:endParaRPr>
          </a:p>
          <a:p>
            <a:pPr indent="0" lvl="0" marL="0" rtl="0" algn="l">
              <a:lnSpc>
                <a:spcPct val="90000"/>
              </a:lnSpc>
              <a:spcBef>
                <a:spcPts val="0"/>
              </a:spcBef>
              <a:spcAft>
                <a:spcPts val="0"/>
              </a:spcAft>
              <a:buClr>
                <a:srgbClr val="000000"/>
              </a:buClr>
              <a:buSzPts val="3600"/>
              <a:buFont typeface="Calibri"/>
              <a:buNone/>
            </a:pPr>
            <a:r>
              <a:rPr lang="en" sz="2800" u="sng">
                <a:solidFill>
                  <a:schemeClr val="hlink"/>
                </a:solidFill>
                <a:hlinkClick r:id="rId4"/>
              </a:rPr>
              <a:t>github.com/lperconti</a:t>
            </a:r>
            <a:endParaRPr sz="6500">
              <a:solidFill>
                <a:srgbClr val="000000"/>
              </a:solidFill>
              <a:latin typeface="Calibri"/>
              <a:ea typeface="Calibri"/>
              <a:cs typeface="Calibri"/>
              <a:sym typeface="Calibri"/>
            </a:endParaRPr>
          </a:p>
        </p:txBody>
      </p:sp>
      <p:sp>
        <p:nvSpPr>
          <p:cNvPr id="432" name="Google Shape;432;p33"/>
          <p:cNvSpPr txBox="1"/>
          <p:nvPr/>
        </p:nvSpPr>
        <p:spPr>
          <a:xfrm>
            <a:off x="4738685" y="3474697"/>
            <a:ext cx="3262200" cy="1465500"/>
          </a:xfrm>
          <a:prstGeom prst="rect">
            <a:avLst/>
          </a:prstGeom>
          <a:noFill/>
          <a:ln>
            <a:noFill/>
          </a:ln>
        </p:spPr>
        <p:txBody>
          <a:bodyPr anchorCtr="0" anchor="ctr" bIns="82550" lIns="82550" spcFirstLastPara="1" rIns="82550" wrap="square" tIns="82550">
            <a:noAutofit/>
          </a:bodyPr>
          <a:lstStyle/>
          <a:p>
            <a:pPr indent="0" lvl="0" marL="0" rtl="0" algn="l">
              <a:lnSpc>
                <a:spcPct val="90000"/>
              </a:lnSpc>
              <a:spcBef>
                <a:spcPts val="0"/>
              </a:spcBef>
              <a:spcAft>
                <a:spcPts val="0"/>
              </a:spcAft>
              <a:buClr>
                <a:srgbClr val="000000"/>
              </a:buClr>
              <a:buSzPts val="3600"/>
              <a:buFont typeface="Calibri"/>
              <a:buNone/>
            </a:pPr>
            <a:r>
              <a:rPr b="1" lang="en" sz="3600">
                <a:solidFill>
                  <a:srgbClr val="000000"/>
                </a:solidFill>
                <a:latin typeface="Calibri"/>
                <a:ea typeface="Calibri"/>
                <a:cs typeface="Calibri"/>
                <a:sym typeface="Calibri"/>
              </a:rPr>
              <a:t>Jakub Rybicki</a:t>
            </a:r>
            <a:endParaRPr>
              <a:solidFill>
                <a:srgbClr val="000000"/>
              </a:solidFill>
            </a:endParaRPr>
          </a:p>
          <a:p>
            <a:pPr indent="0" lvl="0" marL="0" rtl="0" algn="l">
              <a:lnSpc>
                <a:spcPct val="90000"/>
              </a:lnSpc>
              <a:spcBef>
                <a:spcPts val="360"/>
              </a:spcBef>
              <a:spcAft>
                <a:spcPts val="0"/>
              </a:spcAft>
              <a:buClr>
                <a:srgbClr val="000000"/>
              </a:buClr>
              <a:buSzPts val="2800"/>
              <a:buFont typeface="Calibri"/>
              <a:buNone/>
            </a:pPr>
            <a:r>
              <a:rPr lang="en" sz="2800" u="sng">
                <a:solidFill>
                  <a:schemeClr val="hlink"/>
                </a:solidFill>
                <a:latin typeface="Calibri"/>
                <a:ea typeface="Calibri"/>
                <a:cs typeface="Calibri"/>
                <a:sym typeface="Calibri"/>
                <a:hlinkClick r:id="rId5"/>
              </a:rPr>
              <a:t>github.com/Jakubryb</a:t>
            </a:r>
            <a:endParaRPr sz="6500">
              <a:solidFill>
                <a:srgbClr val="000000"/>
              </a:solidFill>
              <a:latin typeface="Calibri"/>
              <a:ea typeface="Calibri"/>
              <a:cs typeface="Calibri"/>
              <a:sym typeface="Calibri"/>
            </a:endParaRPr>
          </a:p>
        </p:txBody>
      </p:sp>
      <p:pic>
        <p:nvPicPr>
          <p:cNvPr id="433" name="Google Shape;433;p33"/>
          <p:cNvPicPr preferRelativeResize="0"/>
          <p:nvPr/>
        </p:nvPicPr>
        <p:blipFill rotWithShape="1">
          <a:blip r:embed="rId6">
            <a:alphaModFix/>
          </a:blip>
          <a:srcRect b="0" l="9177" r="9169" t="0"/>
          <a:stretch/>
        </p:blipFill>
        <p:spPr>
          <a:xfrm>
            <a:off x="3035023" y="204623"/>
            <a:ext cx="1675200" cy="1465501"/>
          </a:xfrm>
          <a:prstGeom prst="rect">
            <a:avLst/>
          </a:prstGeom>
          <a:solidFill>
            <a:srgbClr val="F2F2F2"/>
          </a:solidFill>
          <a:ln>
            <a:noFill/>
          </a:ln>
          <a:effectLst>
            <a:outerShdw blurRad="50800" rotWithShape="0" algn="tr" dir="8100000" dist="38100">
              <a:srgbClr val="000000">
                <a:alpha val="40000"/>
              </a:srgbClr>
            </a:outerShdw>
          </a:effectLst>
        </p:spPr>
      </p:pic>
      <p:pic>
        <p:nvPicPr>
          <p:cNvPr id="434" name="Google Shape;434;p33"/>
          <p:cNvPicPr preferRelativeResize="0"/>
          <p:nvPr/>
        </p:nvPicPr>
        <p:blipFill rotWithShape="1">
          <a:blip r:embed="rId7">
            <a:alphaModFix/>
          </a:blip>
          <a:srcRect b="3609" l="0" r="0" t="3600"/>
          <a:stretch/>
        </p:blipFill>
        <p:spPr>
          <a:xfrm>
            <a:off x="3035023" y="3557423"/>
            <a:ext cx="1675200" cy="1465503"/>
          </a:xfrm>
          <a:prstGeom prst="rect">
            <a:avLst/>
          </a:prstGeom>
          <a:solidFill>
            <a:srgbClr val="F2F2F2"/>
          </a:solidFill>
          <a:ln>
            <a:noFill/>
          </a:ln>
          <a:effectLst>
            <a:outerShdw blurRad="50800" rotWithShape="0" algn="tr" dir="8100000" dist="38100">
              <a:srgbClr val="000000">
                <a:alpha val="40000"/>
              </a:srgbClr>
            </a:outerShdw>
          </a:effectLst>
        </p:spPr>
      </p:pic>
      <p:sp>
        <p:nvSpPr>
          <p:cNvPr id="435" name="Google Shape;435;p33"/>
          <p:cNvSpPr txBox="1"/>
          <p:nvPr/>
        </p:nvSpPr>
        <p:spPr>
          <a:xfrm>
            <a:off x="261500" y="1782625"/>
            <a:ext cx="2391900" cy="1662300"/>
          </a:xfrm>
          <a:prstGeom prst="rect">
            <a:avLst/>
          </a:prstGeom>
          <a:solidFill>
            <a:srgbClr val="1C458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rgbClr val="FFFFFF"/>
                </a:solidFill>
              </a:rPr>
              <a:t>Thank You</a:t>
            </a:r>
            <a:endParaRPr sz="4800">
              <a:solidFill>
                <a:srgbClr val="FFFFFF"/>
              </a:solidFill>
            </a:endParaRPr>
          </a:p>
        </p:txBody>
      </p:sp>
      <p:pic>
        <p:nvPicPr>
          <p:cNvPr id="436" name="Google Shape;436;p33"/>
          <p:cNvPicPr preferRelativeResize="0"/>
          <p:nvPr/>
        </p:nvPicPr>
        <p:blipFill rotWithShape="1">
          <a:blip r:embed="rId8">
            <a:alphaModFix/>
          </a:blip>
          <a:srcRect b="47495" l="0" r="0" t="0"/>
          <a:stretch/>
        </p:blipFill>
        <p:spPr>
          <a:xfrm>
            <a:off x="3415848" y="1881035"/>
            <a:ext cx="1675200" cy="1465499"/>
          </a:xfrm>
          <a:prstGeom prst="rect">
            <a:avLst/>
          </a:prstGeom>
          <a:solidFill>
            <a:srgbClr val="F2F2F2"/>
          </a:solidFill>
          <a:ln>
            <a:noFill/>
          </a:ln>
          <a:effectLst>
            <a:outerShdw blurRad="50800" rotWithShape="0" algn="tr" dir="8100000" dist="38100">
              <a:srgbClr val="000000">
                <a:alpha val="40000"/>
              </a:srgbClr>
            </a:outerShdw>
          </a:effectLst>
        </p:spPr>
      </p:pic>
      <p:pic>
        <p:nvPicPr>
          <p:cNvPr id="437" name="Google Shape;437;p33"/>
          <p:cNvPicPr preferRelativeResize="0"/>
          <p:nvPr/>
        </p:nvPicPr>
        <p:blipFill rotWithShape="1">
          <a:blip r:embed="rId9">
            <a:alphaModFix/>
          </a:blip>
          <a:srcRect b="34593" l="30016" r="34415" t="19035"/>
          <a:stretch/>
        </p:blipFill>
        <p:spPr>
          <a:xfrm>
            <a:off x="3035952" y="207075"/>
            <a:ext cx="1673351" cy="14630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nvSpPr>
        <p:spPr>
          <a:xfrm>
            <a:off x="0" y="209658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3600">
                <a:solidFill>
                  <a:srgbClr val="000000"/>
                </a:solidFill>
              </a:rPr>
              <a:t>Questions?</a:t>
            </a:r>
            <a:endParaRPr sz="36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448" name="Google Shape;44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from:  </a:t>
            </a:r>
            <a:r>
              <a:rPr lang="en" u="sng">
                <a:solidFill>
                  <a:schemeClr val="accent5"/>
                </a:solidFill>
                <a:hlinkClick r:id="rId3">
                  <a:extLst>
                    <a:ext uri="{A12FA001-AC4F-418D-AE19-62706E023703}">
                      <ahyp:hlinkClr val="tx"/>
                    </a:ext>
                  </a:extLst>
                </a:hlinkClick>
              </a:rPr>
              <a:t>https://data.cityofchicago.org/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txBox="1"/>
          <p:nvPr/>
        </p:nvSpPr>
        <p:spPr>
          <a:xfrm>
            <a:off x="0" y="209658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3600">
                <a:solidFill>
                  <a:srgbClr val="000000"/>
                </a:solidFill>
              </a:rPr>
              <a:t>Appendix</a:t>
            </a:r>
            <a:endParaRPr b="1" sz="36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nvSpPr>
        <p:spPr>
          <a:xfrm>
            <a:off x="713644" y="468993"/>
            <a:ext cx="68763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4784A1"/>
              </a:buClr>
              <a:buSzPts val="3600"/>
              <a:buFont typeface="Arial"/>
              <a:buNone/>
            </a:pPr>
            <a:r>
              <a:rPr b="0" i="0" lang="en" sz="3600" u="none" cap="none" strike="noStrike">
                <a:solidFill>
                  <a:srgbClr val="000000"/>
                </a:solidFill>
                <a:latin typeface="Arial"/>
                <a:ea typeface="Arial"/>
                <a:cs typeface="Arial"/>
                <a:sym typeface="Arial"/>
              </a:rPr>
              <a:t>Agenda</a:t>
            </a:r>
            <a:endParaRPr>
              <a:solidFill>
                <a:srgbClr val="000000"/>
              </a:solidFill>
            </a:endParaRPr>
          </a:p>
        </p:txBody>
      </p:sp>
      <p:sp>
        <p:nvSpPr>
          <p:cNvPr id="93" name="Google Shape;93;p16"/>
          <p:cNvSpPr/>
          <p:nvPr/>
        </p:nvSpPr>
        <p:spPr>
          <a:xfrm>
            <a:off x="713650" y="14303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 name="Google Shape;94;p16"/>
          <p:cNvSpPr/>
          <p:nvPr/>
        </p:nvSpPr>
        <p:spPr>
          <a:xfrm>
            <a:off x="787425" y="14919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 name="Google Shape;95;p16"/>
          <p:cNvSpPr txBox="1"/>
          <p:nvPr/>
        </p:nvSpPr>
        <p:spPr>
          <a:xfrm>
            <a:off x="801695" y="14545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latin typeface="Arial"/>
                <a:ea typeface="Arial"/>
                <a:cs typeface="Arial"/>
                <a:sym typeface="Arial"/>
              </a:rPr>
              <a:t>1</a:t>
            </a:r>
            <a:endParaRPr b="1" sz="1800">
              <a:solidFill>
                <a:srgbClr val="4784A1"/>
              </a:solidFill>
              <a:latin typeface="Arial"/>
              <a:ea typeface="Arial"/>
              <a:cs typeface="Arial"/>
              <a:sym typeface="Arial"/>
            </a:endParaRPr>
          </a:p>
        </p:txBody>
      </p:sp>
      <p:sp>
        <p:nvSpPr>
          <p:cNvPr id="96" name="Google Shape;96;p16"/>
          <p:cNvSpPr/>
          <p:nvPr/>
        </p:nvSpPr>
        <p:spPr>
          <a:xfrm>
            <a:off x="2193975" y="1439750"/>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 name="Google Shape;97;p16"/>
          <p:cNvSpPr/>
          <p:nvPr/>
        </p:nvSpPr>
        <p:spPr>
          <a:xfrm>
            <a:off x="2283273" y="1501430"/>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8" name="Google Shape;98;p16"/>
          <p:cNvSpPr txBox="1"/>
          <p:nvPr/>
        </p:nvSpPr>
        <p:spPr>
          <a:xfrm>
            <a:off x="2423227" y="1519835"/>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Business Understanding</a:t>
            </a:r>
            <a:endParaRPr/>
          </a:p>
        </p:txBody>
      </p:sp>
      <p:sp>
        <p:nvSpPr>
          <p:cNvPr id="99" name="Google Shape;99;p16"/>
          <p:cNvSpPr/>
          <p:nvPr/>
        </p:nvSpPr>
        <p:spPr>
          <a:xfrm>
            <a:off x="713650" y="19637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 name="Google Shape;100;p16"/>
          <p:cNvSpPr/>
          <p:nvPr/>
        </p:nvSpPr>
        <p:spPr>
          <a:xfrm>
            <a:off x="787425" y="20253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 name="Google Shape;101;p16"/>
          <p:cNvSpPr txBox="1"/>
          <p:nvPr/>
        </p:nvSpPr>
        <p:spPr>
          <a:xfrm>
            <a:off x="801695" y="19879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rPr>
              <a:t>2</a:t>
            </a:r>
            <a:endParaRPr b="1" sz="1800">
              <a:solidFill>
                <a:srgbClr val="4784A1"/>
              </a:solidFill>
              <a:latin typeface="Arial"/>
              <a:ea typeface="Arial"/>
              <a:cs typeface="Arial"/>
              <a:sym typeface="Arial"/>
            </a:endParaRPr>
          </a:p>
        </p:txBody>
      </p:sp>
      <p:sp>
        <p:nvSpPr>
          <p:cNvPr id="102" name="Google Shape;102;p16"/>
          <p:cNvSpPr/>
          <p:nvPr/>
        </p:nvSpPr>
        <p:spPr>
          <a:xfrm>
            <a:off x="713650" y="24971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 name="Google Shape;103;p16"/>
          <p:cNvSpPr/>
          <p:nvPr/>
        </p:nvSpPr>
        <p:spPr>
          <a:xfrm>
            <a:off x="787425" y="25587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4" name="Google Shape;104;p16"/>
          <p:cNvSpPr txBox="1"/>
          <p:nvPr/>
        </p:nvSpPr>
        <p:spPr>
          <a:xfrm>
            <a:off x="801695" y="25213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rPr>
              <a:t>3</a:t>
            </a:r>
            <a:endParaRPr b="1" sz="1800">
              <a:solidFill>
                <a:srgbClr val="4784A1"/>
              </a:solidFill>
              <a:latin typeface="Arial"/>
              <a:ea typeface="Arial"/>
              <a:cs typeface="Arial"/>
              <a:sym typeface="Arial"/>
            </a:endParaRPr>
          </a:p>
        </p:txBody>
      </p:sp>
      <p:sp>
        <p:nvSpPr>
          <p:cNvPr id="105" name="Google Shape;105;p16"/>
          <p:cNvSpPr/>
          <p:nvPr/>
        </p:nvSpPr>
        <p:spPr>
          <a:xfrm>
            <a:off x="713650" y="30305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 name="Google Shape;106;p16"/>
          <p:cNvSpPr/>
          <p:nvPr/>
        </p:nvSpPr>
        <p:spPr>
          <a:xfrm>
            <a:off x="787425" y="30921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7" name="Google Shape;107;p16"/>
          <p:cNvSpPr txBox="1"/>
          <p:nvPr/>
        </p:nvSpPr>
        <p:spPr>
          <a:xfrm>
            <a:off x="801695" y="30547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rPr>
              <a:t>4</a:t>
            </a:r>
            <a:endParaRPr b="1" sz="1800">
              <a:solidFill>
                <a:srgbClr val="4784A1"/>
              </a:solidFill>
              <a:latin typeface="Arial"/>
              <a:ea typeface="Arial"/>
              <a:cs typeface="Arial"/>
              <a:sym typeface="Arial"/>
            </a:endParaRPr>
          </a:p>
        </p:txBody>
      </p:sp>
      <p:sp>
        <p:nvSpPr>
          <p:cNvPr id="108" name="Google Shape;108;p16"/>
          <p:cNvSpPr/>
          <p:nvPr/>
        </p:nvSpPr>
        <p:spPr>
          <a:xfrm>
            <a:off x="713650" y="35639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 name="Google Shape;109;p16"/>
          <p:cNvSpPr/>
          <p:nvPr/>
        </p:nvSpPr>
        <p:spPr>
          <a:xfrm>
            <a:off x="787425" y="36255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 name="Google Shape;110;p16"/>
          <p:cNvSpPr txBox="1"/>
          <p:nvPr/>
        </p:nvSpPr>
        <p:spPr>
          <a:xfrm>
            <a:off x="801695" y="35881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rPr>
              <a:t>5</a:t>
            </a:r>
            <a:endParaRPr b="1" sz="1800">
              <a:solidFill>
                <a:srgbClr val="4784A1"/>
              </a:solidFill>
              <a:latin typeface="Arial"/>
              <a:ea typeface="Arial"/>
              <a:cs typeface="Arial"/>
              <a:sym typeface="Arial"/>
            </a:endParaRPr>
          </a:p>
        </p:txBody>
      </p:sp>
      <p:sp>
        <p:nvSpPr>
          <p:cNvPr id="111" name="Google Shape;111;p16"/>
          <p:cNvSpPr/>
          <p:nvPr/>
        </p:nvSpPr>
        <p:spPr>
          <a:xfrm>
            <a:off x="713650" y="4097300"/>
            <a:ext cx="792000" cy="4617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16"/>
          <p:cNvSpPr/>
          <p:nvPr/>
        </p:nvSpPr>
        <p:spPr>
          <a:xfrm>
            <a:off x="787425" y="4158976"/>
            <a:ext cx="644700" cy="3033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 name="Google Shape;113;p16"/>
          <p:cNvSpPr txBox="1"/>
          <p:nvPr/>
        </p:nvSpPr>
        <p:spPr>
          <a:xfrm>
            <a:off x="801695" y="4121518"/>
            <a:ext cx="615900" cy="3693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 sz="1800">
                <a:solidFill>
                  <a:srgbClr val="4784A1"/>
                </a:solidFill>
              </a:rPr>
              <a:t>6</a:t>
            </a:r>
            <a:endParaRPr b="1" sz="1800">
              <a:solidFill>
                <a:srgbClr val="4784A1"/>
              </a:solidFill>
              <a:latin typeface="Arial"/>
              <a:ea typeface="Arial"/>
              <a:cs typeface="Arial"/>
              <a:sym typeface="Arial"/>
            </a:endParaRPr>
          </a:p>
        </p:txBody>
      </p:sp>
      <p:sp>
        <p:nvSpPr>
          <p:cNvPr id="114" name="Google Shape;114;p16"/>
          <p:cNvSpPr/>
          <p:nvPr/>
        </p:nvSpPr>
        <p:spPr>
          <a:xfrm>
            <a:off x="2193975" y="1973147"/>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 name="Google Shape;115;p16"/>
          <p:cNvSpPr/>
          <p:nvPr/>
        </p:nvSpPr>
        <p:spPr>
          <a:xfrm>
            <a:off x="2283273" y="2034830"/>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6" name="Google Shape;116;p16"/>
          <p:cNvSpPr txBox="1"/>
          <p:nvPr/>
        </p:nvSpPr>
        <p:spPr>
          <a:xfrm>
            <a:off x="2423227" y="2053236"/>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Data Understanding and Preparation</a:t>
            </a:r>
            <a:endParaRPr/>
          </a:p>
        </p:txBody>
      </p:sp>
      <p:sp>
        <p:nvSpPr>
          <p:cNvPr id="117" name="Google Shape;117;p16"/>
          <p:cNvSpPr/>
          <p:nvPr/>
        </p:nvSpPr>
        <p:spPr>
          <a:xfrm>
            <a:off x="2193975" y="2506551"/>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 name="Google Shape;118;p16"/>
          <p:cNvSpPr/>
          <p:nvPr/>
        </p:nvSpPr>
        <p:spPr>
          <a:xfrm>
            <a:off x="2283273" y="2568231"/>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 name="Google Shape;119;p16"/>
          <p:cNvSpPr txBox="1"/>
          <p:nvPr/>
        </p:nvSpPr>
        <p:spPr>
          <a:xfrm>
            <a:off x="2423227" y="2586636"/>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Modeling</a:t>
            </a:r>
            <a:endParaRPr/>
          </a:p>
        </p:txBody>
      </p:sp>
      <p:sp>
        <p:nvSpPr>
          <p:cNvPr id="120" name="Google Shape;120;p16"/>
          <p:cNvSpPr/>
          <p:nvPr/>
        </p:nvSpPr>
        <p:spPr>
          <a:xfrm>
            <a:off x="2193975" y="3039948"/>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 name="Google Shape;121;p16"/>
          <p:cNvSpPr/>
          <p:nvPr/>
        </p:nvSpPr>
        <p:spPr>
          <a:xfrm>
            <a:off x="2283273" y="3101632"/>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2" name="Google Shape;122;p16"/>
          <p:cNvSpPr txBox="1"/>
          <p:nvPr/>
        </p:nvSpPr>
        <p:spPr>
          <a:xfrm>
            <a:off x="2423227" y="3120037"/>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Evaluation</a:t>
            </a:r>
            <a:endParaRPr/>
          </a:p>
        </p:txBody>
      </p:sp>
      <p:sp>
        <p:nvSpPr>
          <p:cNvPr id="123" name="Google Shape;123;p16"/>
          <p:cNvSpPr/>
          <p:nvPr/>
        </p:nvSpPr>
        <p:spPr>
          <a:xfrm>
            <a:off x="2193975" y="3573353"/>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 name="Google Shape;124;p16"/>
          <p:cNvSpPr/>
          <p:nvPr/>
        </p:nvSpPr>
        <p:spPr>
          <a:xfrm>
            <a:off x="2283273" y="3635032"/>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5" name="Google Shape;125;p16"/>
          <p:cNvSpPr txBox="1"/>
          <p:nvPr/>
        </p:nvSpPr>
        <p:spPr>
          <a:xfrm>
            <a:off x="2423227" y="3653438"/>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Proposal</a:t>
            </a:r>
            <a:endParaRPr/>
          </a:p>
        </p:txBody>
      </p:sp>
      <p:sp>
        <p:nvSpPr>
          <p:cNvPr id="126" name="Google Shape;126;p16"/>
          <p:cNvSpPr/>
          <p:nvPr/>
        </p:nvSpPr>
        <p:spPr>
          <a:xfrm>
            <a:off x="2193975" y="4106749"/>
            <a:ext cx="5608500" cy="442800"/>
          </a:xfrm>
          <a:prstGeom prst="roundRect">
            <a:avLst>
              <a:gd fmla="val 10715" name="adj"/>
            </a:avLst>
          </a:prstGeom>
          <a:solidFill>
            <a:srgbClr val="4784A1"/>
          </a:solidFill>
          <a:ln>
            <a:noFill/>
          </a:ln>
          <a:effectLst>
            <a:outerShdw blurRad="50800" rotWithShape="0" algn="ctr" dir="5400000" dist="38100">
              <a:srgbClr val="000000">
                <a:alpha val="4275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 name="Google Shape;127;p16"/>
          <p:cNvSpPr/>
          <p:nvPr/>
        </p:nvSpPr>
        <p:spPr>
          <a:xfrm>
            <a:off x="2283273" y="4168433"/>
            <a:ext cx="5430000" cy="307800"/>
          </a:xfrm>
          <a:prstGeom prst="roundRect">
            <a:avLst>
              <a:gd fmla="val 10715" name="adj"/>
            </a:avLst>
          </a:prstGeom>
          <a:gradFill>
            <a:gsLst>
              <a:gs pos="0">
                <a:srgbClr val="EAEAEA"/>
              </a:gs>
              <a:gs pos="100000">
                <a:srgbClr val="FFFFFF"/>
              </a:gs>
            </a:gsLst>
            <a:lin ang="8100019" scaled="0"/>
          </a:gradFill>
          <a:ln cap="flat" cmpd="sng" w="15875">
            <a:solidFill>
              <a:srgbClr val="FFFFFF"/>
            </a:solidFill>
            <a:prstDash val="solid"/>
            <a:round/>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8" name="Google Shape;128;p16"/>
          <p:cNvSpPr txBox="1"/>
          <p:nvPr/>
        </p:nvSpPr>
        <p:spPr>
          <a:xfrm>
            <a:off x="2423227" y="4186838"/>
            <a:ext cx="52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a:solidFill>
                  <a:srgbClr val="4784A1"/>
                </a:solidFill>
              </a:rPr>
              <a:t>Future Research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p17"/>
          <p:cNvSpPr txBox="1"/>
          <p:nvPr>
            <p:ph idx="4294967295" type="ctrTitle"/>
          </p:nvPr>
        </p:nvSpPr>
        <p:spPr>
          <a:xfrm>
            <a:off x="490000" y="1443450"/>
            <a:ext cx="59355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Business </a:t>
            </a:r>
            <a:endParaRPr sz="4000"/>
          </a:p>
          <a:p>
            <a:pPr indent="0" lvl="0" marL="0" rtl="0" algn="l">
              <a:spcBef>
                <a:spcPts val="0"/>
              </a:spcBef>
              <a:spcAft>
                <a:spcPts val="0"/>
              </a:spcAft>
              <a:buNone/>
            </a:pPr>
            <a:r>
              <a:rPr lang="en" sz="4000"/>
              <a:t>Understanding</a:t>
            </a:r>
            <a:endParaRPr sz="4000"/>
          </a:p>
        </p:txBody>
      </p:sp>
      <p:pic>
        <p:nvPicPr>
          <p:cNvPr id="134" name="Google Shape;134;p17"/>
          <p:cNvPicPr preferRelativeResize="0"/>
          <p:nvPr/>
        </p:nvPicPr>
        <p:blipFill>
          <a:blip r:embed="rId3">
            <a:alphaModFix/>
          </a:blip>
          <a:stretch>
            <a:fillRect/>
          </a:stretch>
        </p:blipFill>
        <p:spPr>
          <a:xfrm>
            <a:off x="4765621" y="1253175"/>
            <a:ext cx="3605309" cy="263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311700" y="45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City of Chicago, DOT Mission Statement</a:t>
            </a:r>
            <a:endParaRPr/>
          </a:p>
        </p:txBody>
      </p:sp>
      <p:grpSp>
        <p:nvGrpSpPr>
          <p:cNvPr id="140" name="Google Shape;140;p18"/>
          <p:cNvGrpSpPr/>
          <p:nvPr/>
        </p:nvGrpSpPr>
        <p:grpSpPr>
          <a:xfrm>
            <a:off x="-2251" y="4772175"/>
            <a:ext cx="8030864" cy="371400"/>
            <a:chOff x="-2251" y="4772175"/>
            <a:chExt cx="7118929" cy="371400"/>
          </a:xfrm>
        </p:grpSpPr>
        <p:grpSp>
          <p:nvGrpSpPr>
            <p:cNvPr id="141" name="Google Shape;141;p18"/>
            <p:cNvGrpSpPr/>
            <p:nvPr/>
          </p:nvGrpSpPr>
          <p:grpSpPr>
            <a:xfrm>
              <a:off x="-2251" y="4772175"/>
              <a:ext cx="7118929" cy="371400"/>
              <a:chOff x="73950" y="4772175"/>
              <a:chExt cx="8363403" cy="371400"/>
            </a:xfrm>
          </p:grpSpPr>
          <p:grpSp>
            <p:nvGrpSpPr>
              <p:cNvPr id="142" name="Google Shape;142;p18"/>
              <p:cNvGrpSpPr/>
              <p:nvPr/>
            </p:nvGrpSpPr>
            <p:grpSpPr>
              <a:xfrm>
                <a:off x="73950" y="4772175"/>
                <a:ext cx="8363403" cy="371400"/>
                <a:chOff x="73950" y="4772175"/>
                <a:chExt cx="8363403" cy="371400"/>
              </a:xfrm>
            </p:grpSpPr>
            <p:grpSp>
              <p:nvGrpSpPr>
                <p:cNvPr id="143" name="Google Shape;143;p18"/>
                <p:cNvGrpSpPr/>
                <p:nvPr/>
              </p:nvGrpSpPr>
              <p:grpSpPr>
                <a:xfrm>
                  <a:off x="73950" y="4772175"/>
                  <a:ext cx="6991931" cy="371323"/>
                  <a:chOff x="2740" y="0"/>
                  <a:chExt cx="11221202" cy="812700"/>
                </a:xfrm>
              </p:grpSpPr>
              <p:sp>
                <p:nvSpPr>
                  <p:cNvPr id="144" name="Google Shape;144;p18"/>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146" name="Google Shape;146;p18"/>
                  <p:cNvSpPr/>
                  <p:nvPr/>
                </p:nvSpPr>
                <p:spPr>
                  <a:xfrm>
                    <a:off x="2198216"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148" name="Google Shape;148;p18"/>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151" name="Google Shape;151;p18"/>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153" name="Google Shape;153;p18"/>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8"/>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155" name="Google Shape;155;p18"/>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
        <p:nvSpPr>
          <p:cNvPr id="156" name="Google Shape;156;p18"/>
          <p:cNvSpPr txBox="1"/>
          <p:nvPr/>
        </p:nvSpPr>
        <p:spPr>
          <a:xfrm>
            <a:off x="1171950" y="2110050"/>
            <a:ext cx="680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“S</a:t>
            </a:r>
            <a:r>
              <a:rPr lang="en" sz="2400"/>
              <a:t>afe for users, environmentally sustainable, in a state of good repair and attractive.”</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nvSpPr>
        <p:spPr>
          <a:xfrm>
            <a:off x="0" y="160113"/>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3600"/>
              <a:t>What’s the Focus</a:t>
            </a:r>
            <a:r>
              <a:rPr lang="en" sz="3600">
                <a:solidFill>
                  <a:srgbClr val="000000"/>
                </a:solidFill>
              </a:rPr>
              <a:t>?</a:t>
            </a:r>
            <a:endParaRPr sz="3600">
              <a:solidFill>
                <a:srgbClr val="000000"/>
              </a:solidFill>
            </a:endParaRPr>
          </a:p>
        </p:txBody>
      </p:sp>
      <p:pic>
        <p:nvPicPr>
          <p:cNvPr id="162" name="Google Shape;162;p19"/>
          <p:cNvPicPr preferRelativeResize="0"/>
          <p:nvPr/>
        </p:nvPicPr>
        <p:blipFill rotWithShape="1">
          <a:blip r:embed="rId3">
            <a:alphaModFix/>
          </a:blip>
          <a:srcRect b="445" l="0" r="0" t="445"/>
          <a:stretch/>
        </p:blipFill>
        <p:spPr>
          <a:xfrm>
            <a:off x="1748251" y="1226126"/>
            <a:ext cx="2294701" cy="2007600"/>
          </a:xfrm>
          <a:prstGeom prst="rect">
            <a:avLst/>
          </a:prstGeom>
          <a:solidFill>
            <a:srgbClr val="F2F2F2"/>
          </a:solidFill>
          <a:ln>
            <a:noFill/>
          </a:ln>
          <a:effectLst>
            <a:outerShdw blurRad="50800" rotWithShape="0" algn="tr" dir="8100000" dist="38100">
              <a:srgbClr val="000000">
                <a:alpha val="40000"/>
              </a:srgbClr>
            </a:outerShdw>
          </a:effectLst>
        </p:spPr>
      </p:pic>
      <p:pic>
        <p:nvPicPr>
          <p:cNvPr id="163" name="Google Shape;163;p19"/>
          <p:cNvPicPr preferRelativeResize="0"/>
          <p:nvPr/>
        </p:nvPicPr>
        <p:blipFill>
          <a:blip r:embed="rId4">
            <a:alphaModFix/>
          </a:blip>
          <a:stretch>
            <a:fillRect/>
          </a:stretch>
        </p:blipFill>
        <p:spPr>
          <a:xfrm>
            <a:off x="5485500" y="1009972"/>
            <a:ext cx="1830000" cy="2287525"/>
          </a:xfrm>
          <a:prstGeom prst="rect">
            <a:avLst/>
          </a:prstGeom>
          <a:noFill/>
          <a:ln>
            <a:noFill/>
          </a:ln>
        </p:spPr>
      </p:pic>
      <p:sp>
        <p:nvSpPr>
          <p:cNvPr id="164" name="Google Shape;164;p19"/>
          <p:cNvSpPr txBox="1"/>
          <p:nvPr/>
        </p:nvSpPr>
        <p:spPr>
          <a:xfrm>
            <a:off x="1734425" y="3511600"/>
            <a:ext cx="22947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Night Time Crashes</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n"/>
              <a:t>Occurring</a:t>
            </a:r>
            <a:r>
              <a:rPr lang="en"/>
              <a:t> between the hours of 10PM and 6AM</a:t>
            </a:r>
            <a:endParaRPr/>
          </a:p>
        </p:txBody>
      </p:sp>
      <p:sp>
        <p:nvSpPr>
          <p:cNvPr id="165" name="Google Shape;165;p19"/>
          <p:cNvSpPr txBox="1"/>
          <p:nvPr/>
        </p:nvSpPr>
        <p:spPr>
          <a:xfrm>
            <a:off x="5134925" y="3495150"/>
            <a:ext cx="2940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Crashes Resulting in Injury</a:t>
            </a:r>
            <a:endParaRPr b="1" sz="16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66" name="Google Shape;166;p19"/>
          <p:cNvGrpSpPr/>
          <p:nvPr/>
        </p:nvGrpSpPr>
        <p:grpSpPr>
          <a:xfrm>
            <a:off x="-2251" y="4772175"/>
            <a:ext cx="8030864" cy="371400"/>
            <a:chOff x="-2251" y="4772175"/>
            <a:chExt cx="7118929" cy="371400"/>
          </a:xfrm>
        </p:grpSpPr>
        <p:grpSp>
          <p:nvGrpSpPr>
            <p:cNvPr id="167" name="Google Shape;167;p19"/>
            <p:cNvGrpSpPr/>
            <p:nvPr/>
          </p:nvGrpSpPr>
          <p:grpSpPr>
            <a:xfrm>
              <a:off x="-2251" y="4772175"/>
              <a:ext cx="7118929" cy="371400"/>
              <a:chOff x="73950" y="4772175"/>
              <a:chExt cx="8363403" cy="371400"/>
            </a:xfrm>
          </p:grpSpPr>
          <p:grpSp>
            <p:nvGrpSpPr>
              <p:cNvPr id="168" name="Google Shape;168;p19"/>
              <p:cNvGrpSpPr/>
              <p:nvPr/>
            </p:nvGrpSpPr>
            <p:grpSpPr>
              <a:xfrm>
                <a:off x="73950" y="4772175"/>
                <a:ext cx="8363403" cy="371400"/>
                <a:chOff x="73950" y="4772175"/>
                <a:chExt cx="8363403" cy="371400"/>
              </a:xfrm>
            </p:grpSpPr>
            <p:grpSp>
              <p:nvGrpSpPr>
                <p:cNvPr id="169" name="Google Shape;169;p19"/>
                <p:cNvGrpSpPr/>
                <p:nvPr/>
              </p:nvGrpSpPr>
              <p:grpSpPr>
                <a:xfrm>
                  <a:off x="73950" y="4772175"/>
                  <a:ext cx="6991931" cy="371323"/>
                  <a:chOff x="2740" y="0"/>
                  <a:chExt cx="11221202" cy="812700"/>
                </a:xfrm>
              </p:grpSpPr>
              <p:sp>
                <p:nvSpPr>
                  <p:cNvPr id="170" name="Google Shape;170;p19"/>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172" name="Google Shape;172;p19"/>
                  <p:cNvSpPr/>
                  <p:nvPr/>
                </p:nvSpPr>
                <p:spPr>
                  <a:xfrm>
                    <a:off x="2198216"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174" name="Google Shape;174;p19"/>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177" name="Google Shape;177;p19"/>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179" name="Google Shape;179;p19"/>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9"/>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181" name="Google Shape;181;p19"/>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Accidents Involving Injury at Night</a:t>
            </a:r>
            <a:endParaRPr/>
          </a:p>
        </p:txBody>
      </p:sp>
      <p:grpSp>
        <p:nvGrpSpPr>
          <p:cNvPr id="187" name="Google Shape;187;p20"/>
          <p:cNvGrpSpPr/>
          <p:nvPr/>
        </p:nvGrpSpPr>
        <p:grpSpPr>
          <a:xfrm>
            <a:off x="4216779" y="1300389"/>
            <a:ext cx="2365120" cy="2512006"/>
            <a:chOff x="2744034" y="1146343"/>
            <a:chExt cx="1827900" cy="2399700"/>
          </a:xfrm>
        </p:grpSpPr>
        <p:sp>
          <p:nvSpPr>
            <p:cNvPr id="188" name="Google Shape;188;p20"/>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478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a:off x="2833275" y="1686900"/>
              <a:ext cx="1649400" cy="1769700"/>
            </a:xfrm>
            <a:prstGeom prst="snip1Rect">
              <a:avLst>
                <a:gd fmla="val 0" name="adj"/>
              </a:avLst>
            </a:pr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txBox="1"/>
            <p:nvPr/>
          </p:nvSpPr>
          <p:spPr>
            <a:xfrm>
              <a:off x="3055305" y="2046272"/>
              <a:ext cx="1383000" cy="54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Roboto"/>
                  <a:ea typeface="Roboto"/>
                  <a:cs typeface="Roboto"/>
                  <a:sym typeface="Roboto"/>
                </a:rPr>
                <a:t>8</a:t>
              </a:r>
              <a:r>
                <a:rPr b="1" lang="en" sz="3000">
                  <a:solidFill>
                    <a:schemeClr val="dk1"/>
                  </a:solidFill>
                  <a:latin typeface="Roboto"/>
                  <a:ea typeface="Roboto"/>
                  <a:cs typeface="Roboto"/>
                  <a:sym typeface="Roboto"/>
                </a:rPr>
                <a:t>7%</a:t>
              </a:r>
              <a:r>
                <a:rPr b="1" lang="en" sz="2200">
                  <a:solidFill>
                    <a:schemeClr val="dk1"/>
                  </a:solidFill>
                  <a:latin typeface="Roboto"/>
                  <a:ea typeface="Roboto"/>
                  <a:cs typeface="Roboto"/>
                  <a:sym typeface="Roboto"/>
                </a:rPr>
                <a:t> </a:t>
              </a:r>
              <a:endParaRPr b="1" sz="22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b="1" lang="en" sz="2200">
                  <a:solidFill>
                    <a:schemeClr val="dk1"/>
                  </a:solidFill>
                  <a:latin typeface="Roboto"/>
                  <a:ea typeface="Roboto"/>
                  <a:cs typeface="Roboto"/>
                  <a:sym typeface="Roboto"/>
                </a:rPr>
                <a:t>Accuracy</a:t>
              </a:r>
              <a:endParaRPr b="1" sz="22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800">
                <a:solidFill>
                  <a:schemeClr val="dk1"/>
                </a:solidFill>
              </a:endParaRPr>
            </a:p>
          </p:txBody>
        </p:sp>
      </p:grpSp>
      <p:grpSp>
        <p:nvGrpSpPr>
          <p:cNvPr id="191" name="Google Shape;191;p20"/>
          <p:cNvGrpSpPr/>
          <p:nvPr/>
        </p:nvGrpSpPr>
        <p:grpSpPr>
          <a:xfrm rot="5400000">
            <a:off x="2480460" y="1479030"/>
            <a:ext cx="2041947" cy="2630791"/>
            <a:chOff x="2744034" y="1146343"/>
            <a:chExt cx="1827900" cy="2399700"/>
          </a:xfrm>
        </p:grpSpPr>
        <p:sp>
          <p:nvSpPr>
            <p:cNvPr id="192" name="Google Shape;192;p20"/>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478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2833275" y="1686900"/>
              <a:ext cx="1649400" cy="1769700"/>
            </a:xfrm>
            <a:prstGeom prst="snip1Rect">
              <a:avLst>
                <a:gd fmla="val 0" name="adj"/>
              </a:avLst>
            </a:prstGeom>
            <a:solidFill>
              <a:srgbClr val="EA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txBox="1"/>
            <p:nvPr/>
          </p:nvSpPr>
          <p:spPr>
            <a:xfrm rot="-5400000">
              <a:off x="2250943" y="2242082"/>
              <a:ext cx="1956000" cy="6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dk1"/>
                  </a:solidFill>
                  <a:latin typeface="Roboto"/>
                  <a:ea typeface="Roboto"/>
                  <a:cs typeface="Roboto"/>
                  <a:sym typeface="Roboto"/>
                </a:rPr>
                <a:t>Road Condition</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b="1" lang="en" sz="1700">
                  <a:solidFill>
                    <a:schemeClr val="dk1"/>
                  </a:solidFill>
                  <a:latin typeface="Roboto"/>
                  <a:ea typeface="Roboto"/>
                  <a:cs typeface="Roboto"/>
                  <a:sym typeface="Roboto"/>
                </a:rPr>
                <a:t>Device Condition</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b="1" lang="en" sz="1700">
                  <a:solidFill>
                    <a:schemeClr val="dk1"/>
                  </a:solidFill>
                  <a:latin typeface="Roboto"/>
                  <a:ea typeface="Roboto"/>
                  <a:cs typeface="Roboto"/>
                  <a:sym typeface="Roboto"/>
                </a:rPr>
                <a:t>Lighting</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b="1" lang="en" sz="1700">
                  <a:solidFill>
                    <a:schemeClr val="dk1"/>
                  </a:solidFill>
                  <a:latin typeface="Roboto"/>
                  <a:ea typeface="Roboto"/>
                  <a:cs typeface="Roboto"/>
                  <a:sym typeface="Roboto"/>
                </a:rPr>
                <a:t>Crash Day</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b="1" lang="en" sz="1700">
                  <a:solidFill>
                    <a:schemeClr val="dk1"/>
                  </a:solidFill>
                  <a:latin typeface="Roboto"/>
                  <a:ea typeface="Roboto"/>
                  <a:cs typeface="Roboto"/>
                  <a:sym typeface="Roboto"/>
                </a:rPr>
                <a:t>Weather</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b="1" sz="17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b="1">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ctr">
                <a:lnSpc>
                  <a:spcPct val="115000"/>
                </a:lnSpc>
                <a:spcBef>
                  <a:spcPts val="0"/>
                </a:spcBef>
                <a:spcAft>
                  <a:spcPts val="1600"/>
                </a:spcAft>
                <a:buNone/>
              </a:pPr>
              <a:r>
                <a:t/>
              </a:r>
              <a:endParaRPr sz="800">
                <a:solidFill>
                  <a:schemeClr val="dk1"/>
                </a:solidFill>
              </a:endParaRPr>
            </a:p>
          </p:txBody>
        </p:sp>
      </p:grpSp>
      <p:sp>
        <p:nvSpPr>
          <p:cNvPr id="195" name="Google Shape;195;p20"/>
          <p:cNvSpPr txBox="1"/>
          <p:nvPr/>
        </p:nvSpPr>
        <p:spPr>
          <a:xfrm>
            <a:off x="4060500" y="3886525"/>
            <a:ext cx="10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p>
        </p:txBody>
      </p:sp>
      <p:grpSp>
        <p:nvGrpSpPr>
          <p:cNvPr id="196" name="Google Shape;196;p20"/>
          <p:cNvGrpSpPr/>
          <p:nvPr/>
        </p:nvGrpSpPr>
        <p:grpSpPr>
          <a:xfrm>
            <a:off x="-2251" y="4772175"/>
            <a:ext cx="8030864" cy="371400"/>
            <a:chOff x="-2251" y="4772175"/>
            <a:chExt cx="7118929" cy="371400"/>
          </a:xfrm>
        </p:grpSpPr>
        <p:grpSp>
          <p:nvGrpSpPr>
            <p:cNvPr id="197" name="Google Shape;197;p20"/>
            <p:cNvGrpSpPr/>
            <p:nvPr/>
          </p:nvGrpSpPr>
          <p:grpSpPr>
            <a:xfrm>
              <a:off x="-2251" y="4772175"/>
              <a:ext cx="7118929" cy="371400"/>
              <a:chOff x="73950" y="4772175"/>
              <a:chExt cx="8363403" cy="371400"/>
            </a:xfrm>
          </p:grpSpPr>
          <p:grpSp>
            <p:nvGrpSpPr>
              <p:cNvPr id="198" name="Google Shape;198;p20"/>
              <p:cNvGrpSpPr/>
              <p:nvPr/>
            </p:nvGrpSpPr>
            <p:grpSpPr>
              <a:xfrm>
                <a:off x="73950" y="4772175"/>
                <a:ext cx="8363403" cy="371400"/>
                <a:chOff x="73950" y="4772175"/>
                <a:chExt cx="8363403" cy="371400"/>
              </a:xfrm>
            </p:grpSpPr>
            <p:grpSp>
              <p:nvGrpSpPr>
                <p:cNvPr id="199" name="Google Shape;199;p20"/>
                <p:cNvGrpSpPr/>
                <p:nvPr/>
              </p:nvGrpSpPr>
              <p:grpSpPr>
                <a:xfrm>
                  <a:off x="73950" y="4772175"/>
                  <a:ext cx="6991931" cy="371323"/>
                  <a:chOff x="2740" y="0"/>
                  <a:chExt cx="11221202" cy="812700"/>
                </a:xfrm>
              </p:grpSpPr>
              <p:sp>
                <p:nvSpPr>
                  <p:cNvPr id="200" name="Google Shape;200;p20"/>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202" name="Google Shape;202;p20"/>
                  <p:cNvSpPr/>
                  <p:nvPr/>
                </p:nvSpPr>
                <p:spPr>
                  <a:xfrm>
                    <a:off x="2198216"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204" name="Google Shape;204;p20"/>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207" name="Google Shape;207;p20"/>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209" name="Google Shape;209;p20"/>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0"/>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211" name="Google Shape;211;p20"/>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sp>
        <p:nvSpPr>
          <p:cNvPr id="216" name="Google Shape;216;p21"/>
          <p:cNvSpPr txBox="1"/>
          <p:nvPr>
            <p:ph idx="4294967295" type="ctrTitle"/>
          </p:nvPr>
        </p:nvSpPr>
        <p:spPr>
          <a:xfrm>
            <a:off x="455225" y="607425"/>
            <a:ext cx="5629200" cy="17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Data Understanding </a:t>
            </a:r>
            <a:endParaRPr sz="4000"/>
          </a:p>
          <a:p>
            <a:pPr indent="0" lvl="0" marL="0" rtl="0" algn="l">
              <a:spcBef>
                <a:spcPts val="0"/>
              </a:spcBef>
              <a:spcAft>
                <a:spcPts val="0"/>
              </a:spcAft>
              <a:buNone/>
            </a:pPr>
            <a:r>
              <a:rPr lang="en" sz="4000"/>
              <a:t>and Preparation</a:t>
            </a:r>
            <a:endParaRPr sz="4000"/>
          </a:p>
        </p:txBody>
      </p:sp>
      <p:pic>
        <p:nvPicPr>
          <p:cNvPr id="217" name="Google Shape;217;p21"/>
          <p:cNvPicPr preferRelativeResize="0"/>
          <p:nvPr/>
        </p:nvPicPr>
        <p:blipFill>
          <a:blip r:embed="rId3">
            <a:alphaModFix/>
          </a:blip>
          <a:stretch>
            <a:fillRect/>
          </a:stretch>
        </p:blipFill>
        <p:spPr>
          <a:xfrm>
            <a:off x="4462225" y="2225150"/>
            <a:ext cx="4240775" cy="2374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Vehicular conflicts in Chicago (2013 - Present)</a:t>
            </a:r>
            <a:endParaRPr/>
          </a:p>
        </p:txBody>
      </p:sp>
      <p:sp>
        <p:nvSpPr>
          <p:cNvPr id="223" name="Google Shape;223;p22"/>
          <p:cNvSpPr txBox="1"/>
          <p:nvPr>
            <p:ph idx="1" type="body"/>
          </p:nvPr>
        </p:nvSpPr>
        <p:spPr>
          <a:xfrm>
            <a:off x="311700" y="1152475"/>
            <a:ext cx="47601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Frequently updated data: 2013 - present</a:t>
            </a:r>
            <a:endParaRPr sz="2300"/>
          </a:p>
          <a:p>
            <a:pPr indent="-374650" lvl="0" marL="457200" rtl="0" algn="l">
              <a:spcBef>
                <a:spcPts val="0"/>
              </a:spcBef>
              <a:spcAft>
                <a:spcPts val="0"/>
              </a:spcAft>
              <a:buSzPts val="2300"/>
              <a:buChar char="●"/>
            </a:pPr>
            <a:r>
              <a:rPr lang="en" sz="2300"/>
              <a:t>Two datasets - Crashes and People</a:t>
            </a:r>
            <a:endParaRPr sz="2300"/>
          </a:p>
        </p:txBody>
      </p:sp>
      <p:grpSp>
        <p:nvGrpSpPr>
          <p:cNvPr id="224" name="Google Shape;224;p22"/>
          <p:cNvGrpSpPr/>
          <p:nvPr/>
        </p:nvGrpSpPr>
        <p:grpSpPr>
          <a:xfrm>
            <a:off x="-2251" y="4772175"/>
            <a:ext cx="8030864" cy="371400"/>
            <a:chOff x="-2251" y="4772175"/>
            <a:chExt cx="7118929" cy="371400"/>
          </a:xfrm>
        </p:grpSpPr>
        <p:grpSp>
          <p:nvGrpSpPr>
            <p:cNvPr id="225" name="Google Shape;225;p22"/>
            <p:cNvGrpSpPr/>
            <p:nvPr/>
          </p:nvGrpSpPr>
          <p:grpSpPr>
            <a:xfrm>
              <a:off x="-2251" y="4772175"/>
              <a:ext cx="7118929" cy="371400"/>
              <a:chOff x="73950" y="4772175"/>
              <a:chExt cx="8363403" cy="371400"/>
            </a:xfrm>
          </p:grpSpPr>
          <p:grpSp>
            <p:nvGrpSpPr>
              <p:cNvPr id="226" name="Google Shape;226;p22"/>
              <p:cNvGrpSpPr/>
              <p:nvPr/>
            </p:nvGrpSpPr>
            <p:grpSpPr>
              <a:xfrm>
                <a:off x="73950" y="4772175"/>
                <a:ext cx="8363403" cy="371400"/>
                <a:chOff x="73950" y="4772175"/>
                <a:chExt cx="8363403" cy="371400"/>
              </a:xfrm>
            </p:grpSpPr>
            <p:grpSp>
              <p:nvGrpSpPr>
                <p:cNvPr id="227" name="Google Shape;227;p22"/>
                <p:cNvGrpSpPr/>
                <p:nvPr/>
              </p:nvGrpSpPr>
              <p:grpSpPr>
                <a:xfrm>
                  <a:off x="73950" y="4772175"/>
                  <a:ext cx="6991931" cy="371323"/>
                  <a:chOff x="2740" y="0"/>
                  <a:chExt cx="11221202" cy="812700"/>
                </a:xfrm>
              </p:grpSpPr>
              <p:sp>
                <p:nvSpPr>
                  <p:cNvPr id="228" name="Google Shape;228;p22"/>
                  <p:cNvSpPr/>
                  <p:nvPr/>
                </p:nvSpPr>
                <p:spPr>
                  <a:xfrm>
                    <a:off x="2740" y="0"/>
                    <a:ext cx="2439300" cy="812700"/>
                  </a:xfrm>
                  <a:prstGeom prst="chevron">
                    <a:avLst>
                      <a:gd fmla="val 50000" name="adj"/>
                    </a:avLst>
                  </a:prstGeom>
                  <a:solidFill>
                    <a:srgbClr val="000000"/>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txBox="1"/>
                  <p:nvPr/>
                </p:nvSpPr>
                <p:spPr>
                  <a:xfrm>
                    <a:off x="40914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400"/>
                      </a:spcBef>
                      <a:spcAft>
                        <a:spcPts val="0"/>
                      </a:spcAft>
                      <a:buClr>
                        <a:srgbClr val="FFFFFF"/>
                      </a:buClr>
                      <a:buSzPts val="2400"/>
                      <a:buFont typeface="Calibri"/>
                      <a:buNone/>
                    </a:pPr>
                    <a:r>
                      <a:rPr b="1" lang="en">
                        <a:solidFill>
                          <a:srgbClr val="FFFFFF"/>
                        </a:solidFill>
                        <a:latin typeface="Calibri"/>
                        <a:ea typeface="Calibri"/>
                        <a:cs typeface="Calibri"/>
                        <a:sym typeface="Calibri"/>
                      </a:rPr>
                      <a:t>Business</a:t>
                    </a:r>
                    <a:endParaRPr b="1">
                      <a:solidFill>
                        <a:srgbClr val="FFFFFF"/>
                      </a:solidFill>
                      <a:latin typeface="Calibri"/>
                      <a:ea typeface="Calibri"/>
                      <a:cs typeface="Calibri"/>
                      <a:sym typeface="Calibri"/>
                    </a:endParaRPr>
                  </a:p>
                </p:txBody>
              </p:sp>
              <p:sp>
                <p:nvSpPr>
                  <p:cNvPr id="230" name="Google Shape;230;p22"/>
                  <p:cNvSpPr/>
                  <p:nvPr/>
                </p:nvSpPr>
                <p:spPr>
                  <a:xfrm>
                    <a:off x="2198216" y="0"/>
                    <a:ext cx="2439300" cy="812700"/>
                  </a:xfrm>
                  <a:prstGeom prst="chevron">
                    <a:avLst>
                      <a:gd fmla="val 50000" name="adj"/>
                    </a:avLst>
                  </a:prstGeom>
                  <a:solidFill>
                    <a:schemeClr val="dk1"/>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txBox="1"/>
                  <p:nvPr/>
                </p:nvSpPr>
                <p:spPr>
                  <a:xfrm>
                    <a:off x="2604616"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Data</a:t>
                    </a:r>
                    <a:endParaRPr/>
                  </a:p>
                </p:txBody>
              </p:sp>
              <p:sp>
                <p:nvSpPr>
                  <p:cNvPr id="232" name="Google Shape;232;p22"/>
                  <p:cNvSpPr/>
                  <p:nvPr/>
                </p:nvSpPr>
                <p:spPr>
                  <a:xfrm>
                    <a:off x="4393691"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6589167"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txBox="1"/>
                  <p:nvPr/>
                </p:nvSpPr>
                <p:spPr>
                  <a:xfrm>
                    <a:off x="4696900" y="0"/>
                    <a:ext cx="16266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Modeling</a:t>
                    </a:r>
                    <a:endParaRPr/>
                  </a:p>
                </p:txBody>
              </p:sp>
              <p:sp>
                <p:nvSpPr>
                  <p:cNvPr id="235" name="Google Shape;235;p22"/>
                  <p:cNvSpPr/>
                  <p:nvPr/>
                </p:nvSpPr>
                <p:spPr>
                  <a:xfrm>
                    <a:off x="8784642" y="0"/>
                    <a:ext cx="2439300" cy="8127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txBox="1"/>
                  <p:nvPr/>
                </p:nvSpPr>
                <p:spPr>
                  <a:xfrm>
                    <a:off x="7036039" y="0"/>
                    <a:ext cx="1673400" cy="8127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sz="1350">
                        <a:solidFill>
                          <a:srgbClr val="FFFFFF"/>
                        </a:solidFill>
                        <a:latin typeface="Calibri"/>
                        <a:ea typeface="Calibri"/>
                        <a:cs typeface="Calibri"/>
                        <a:sym typeface="Calibri"/>
                      </a:rPr>
                      <a:t>Evaluation</a:t>
                    </a:r>
                    <a:endParaRPr sz="1350"/>
                  </a:p>
                </p:txBody>
              </p:sp>
            </p:grpSp>
            <p:sp>
              <p:nvSpPr>
                <p:cNvPr id="237" name="Google Shape;237;p22"/>
                <p:cNvSpPr/>
                <p:nvPr/>
              </p:nvSpPr>
              <p:spPr>
                <a:xfrm>
                  <a:off x="6917553" y="4772175"/>
                  <a:ext cx="1519800" cy="371400"/>
                </a:xfrm>
                <a:prstGeom prst="chevron">
                  <a:avLst>
                    <a:gd fmla="val 50000" name="adj"/>
                  </a:avLst>
                </a:prstGeom>
                <a:solidFill>
                  <a:srgbClr val="AEABAB"/>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2"/>
              <p:cNvSpPr txBox="1"/>
              <p:nvPr/>
            </p:nvSpPr>
            <p:spPr>
              <a:xfrm>
                <a:off x="5746931" y="4772175"/>
                <a:ext cx="10134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Proposal</a:t>
                </a:r>
                <a:endParaRPr/>
              </a:p>
            </p:txBody>
          </p:sp>
        </p:grpSp>
        <p:sp>
          <p:nvSpPr>
            <p:cNvPr id="239" name="Google Shape;239;p22"/>
            <p:cNvSpPr txBox="1"/>
            <p:nvPr/>
          </p:nvSpPr>
          <p:spPr>
            <a:xfrm>
              <a:off x="5969697" y="4772175"/>
              <a:ext cx="862500" cy="371400"/>
            </a:xfrm>
            <a:prstGeom prst="rect">
              <a:avLst/>
            </a:prstGeom>
            <a:noFill/>
            <a:ln>
              <a:noFill/>
            </a:ln>
          </p:spPr>
          <p:txBody>
            <a:bodyPr anchorCtr="0" anchor="ctr" bIns="32000" lIns="96000" spcFirstLastPara="1" rIns="32000" wrap="square" tIns="32000">
              <a:noAutofit/>
            </a:bodyPr>
            <a:lstStyle/>
            <a:p>
              <a:pPr indent="0" lvl="0" marL="0" marR="0" rtl="0" algn="ctr">
                <a:lnSpc>
                  <a:spcPct val="90000"/>
                </a:lnSpc>
                <a:spcBef>
                  <a:spcPts val="0"/>
                </a:spcBef>
                <a:spcAft>
                  <a:spcPts val="0"/>
                </a:spcAft>
                <a:buClr>
                  <a:srgbClr val="FFFFFF"/>
                </a:buClr>
                <a:buSzPts val="2400"/>
                <a:buFont typeface="Calibri"/>
                <a:buNone/>
              </a:pPr>
              <a:r>
                <a:rPr b="1" lang="en">
                  <a:solidFill>
                    <a:srgbClr val="FFFFFF"/>
                  </a:solidFill>
                  <a:latin typeface="Calibri"/>
                  <a:ea typeface="Calibri"/>
                  <a:cs typeface="Calibri"/>
                  <a:sym typeface="Calibri"/>
                </a:rPr>
                <a:t>Future</a:t>
              </a:r>
              <a:endParaRPr/>
            </a:p>
          </p:txBody>
        </p:sp>
      </p:grpSp>
      <p:pic>
        <p:nvPicPr>
          <p:cNvPr id="240" name="Google Shape;240;p22"/>
          <p:cNvPicPr preferRelativeResize="0"/>
          <p:nvPr/>
        </p:nvPicPr>
        <p:blipFill>
          <a:blip r:embed="rId3">
            <a:alphaModFix/>
          </a:blip>
          <a:stretch>
            <a:fillRect/>
          </a:stretch>
        </p:blipFill>
        <p:spPr>
          <a:xfrm>
            <a:off x="5498500" y="1342113"/>
            <a:ext cx="3333801" cy="245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